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98" r:id="rId2"/>
    <p:sldId id="353" r:id="rId3"/>
    <p:sldId id="352" r:id="rId4"/>
    <p:sldId id="355" r:id="rId5"/>
    <p:sldId id="356" r:id="rId6"/>
    <p:sldId id="357" r:id="rId7"/>
    <p:sldId id="358" r:id="rId8"/>
    <p:sldId id="361" r:id="rId9"/>
    <p:sldId id="362" r:id="rId10"/>
    <p:sldId id="351" r:id="rId11"/>
    <p:sldId id="363" r:id="rId12"/>
    <p:sldId id="364" r:id="rId13"/>
    <p:sldId id="365" r:id="rId14"/>
    <p:sldId id="366" r:id="rId15"/>
    <p:sldId id="367" r:id="rId16"/>
    <p:sldId id="368" r:id="rId17"/>
    <p:sldId id="369" r:id="rId18"/>
    <p:sldId id="370" r:id="rId19"/>
    <p:sldId id="371" r:id="rId20"/>
    <p:sldId id="373" r:id="rId21"/>
    <p:sldId id="372" r:id="rId22"/>
    <p:sldId id="375" r:id="rId23"/>
    <p:sldId id="374" r:id="rId24"/>
    <p:sldId id="376" r:id="rId25"/>
    <p:sldId id="379" r:id="rId26"/>
    <p:sldId id="377" r:id="rId27"/>
    <p:sldId id="378" r:id="rId28"/>
    <p:sldId id="340" r:id="rId29"/>
    <p:sldId id="341" r:id="rId30"/>
    <p:sldId id="383" r:id="rId31"/>
    <p:sldId id="386" r:id="rId32"/>
    <p:sldId id="343" r:id="rId33"/>
    <p:sldId id="384" r:id="rId34"/>
    <p:sldId id="344" r:id="rId35"/>
    <p:sldId id="345" r:id="rId36"/>
    <p:sldId id="380" r:id="rId37"/>
    <p:sldId id="387" r:id="rId38"/>
    <p:sldId id="388" r:id="rId39"/>
    <p:sldId id="389" r:id="rId40"/>
    <p:sldId id="350" r:id="rId41"/>
    <p:sldId id="313" r:id="rId42"/>
    <p:sldId id="312" r:id="rId43"/>
    <p:sldId id="266" r:id="rId44"/>
    <p:sldId id="270" r:id="rId45"/>
    <p:sldId id="271" r:id="rId46"/>
    <p:sldId id="272" r:id="rId47"/>
    <p:sldId id="273" r:id="rId48"/>
    <p:sldId id="274" r:id="rId49"/>
    <p:sldId id="275" r:id="rId50"/>
    <p:sldId id="276" r:id="rId51"/>
    <p:sldId id="390" r:id="rId52"/>
    <p:sldId id="391" r:id="rId53"/>
    <p:sldId id="278" r:id="rId54"/>
    <p:sldId id="279" r:id="rId55"/>
    <p:sldId id="281" r:id="rId56"/>
    <p:sldId id="392" r:id="rId57"/>
    <p:sldId id="284" r:id="rId58"/>
    <p:sldId id="393" r:id="rId59"/>
    <p:sldId id="399" r:id="rId60"/>
    <p:sldId id="394" r:id="rId61"/>
    <p:sldId id="286" r:id="rId62"/>
    <p:sldId id="289" r:id="rId63"/>
    <p:sldId id="290" r:id="rId64"/>
    <p:sldId id="395" r:id="rId65"/>
    <p:sldId id="400" r:id="rId66"/>
    <p:sldId id="396" r:id="rId67"/>
    <p:sldId id="397" r:id="rId68"/>
    <p:sldId id="297" r:id="rId69"/>
    <p:sldId id="298" r:id="rId70"/>
    <p:sldId id="300" r:id="rId71"/>
    <p:sldId id="301" r:id="rId72"/>
    <p:sldId id="302" r:id="rId73"/>
    <p:sldId id="305" r:id="rId74"/>
    <p:sldId id="260" r:id="rId75"/>
    <p:sldId id="321" r:id="rId76"/>
    <p:sldId id="319" r:id="rId77"/>
    <p:sldId id="326" r:id="rId78"/>
    <p:sldId id="324" r:id="rId79"/>
    <p:sldId id="327" r:id="rId80"/>
    <p:sldId id="332" r:id="rId81"/>
    <p:sldId id="333" r:id="rId82"/>
    <p:sldId id="320" r:id="rId83"/>
    <p:sldId id="328" r:id="rId84"/>
    <p:sldId id="335" r:id="rId85"/>
    <p:sldId id="334" r:id="rId86"/>
    <p:sldId id="338" r:id="rId87"/>
    <p:sldId id="337" r:id="rId8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5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05.10.2021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https://www.itis.gov/servlet/SingleRpt/SingleRpt?search_topic=TSN&amp;search_value=846528"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botit.botany.wisc.edu/images/401/Coniferophyta/Taxodiaceae/Sequoia_sempervirens/Whole_Tree_MC.php" TargetMode="Externa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hyperlink" Target="http://botit.botany.wisc.edu/images/401/Coniferophyta/Taxodiaceae/Sequoiadendron_giganteum/Double_Tree_large_MC.php"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www.exploitz.com/pictures/5295/index.php?pix=6" TargetMode="Externa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botit.botany.wisc.edu/images/401/Coniferophyta/Pinaceae/Pinus/P_resinosa/Older_male_cones_KS.php" TargetMode="Externa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s://plants.usda.gov/java/ClassificationServlet?source=profile&amp;symbol=Gnetophyta&amp;display=31" TargetMode="External"/><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7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7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hyperlink" Target="https://plants.usda.gov/java/ClassificationServlet?source=profile&amp;symbol=Gnetophyta&amp;display=31" TargetMode="External"/><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hyperlink" Target="https://plants.usda.gov/java/ClassificationServlet?source=profile&amp;symbol=Ephedraceae&amp;display=31" TargetMode="External"/><Relationship Id="rId4" Type="http://schemas.openxmlformats.org/officeDocument/2006/relationships/hyperlink" Target="https://plants.usda.gov/java/ClassificationServlet?source=profile&amp;symbol=Gnetopsida&amp;display=31" TargetMode="External"/></Relationships>
</file>

<file path=ppt/slides/_rels/slide8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hyperlink" Target="https://plants.usda.gov/java/ClassificationServlet?source=profile&amp;symbol=Gnetopsida&amp;display=31" TargetMode="External"/><Relationship Id="rId2" Type="http://schemas.openxmlformats.org/officeDocument/2006/relationships/hyperlink" Target="https://plants.usda.gov/java/ClassificationServlet?source=profile&amp;symbol=Gnetophyta&amp;display=31" TargetMode="External"/><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87824" y="1628800"/>
            <a:ext cx="3960440" cy="769441"/>
          </a:xfrm>
          <a:prstGeom prst="rect">
            <a:avLst/>
          </a:prstGeom>
          <a:noFill/>
        </p:spPr>
        <p:txBody>
          <a:bodyPr wrap="square" rtlCol="0">
            <a:spAutoFit/>
          </a:bodyPr>
          <a:lstStyle/>
          <a:p>
            <a:r>
              <a:rPr lang="en-US" sz="4400" b="1" dirty="0" smtClean="0"/>
              <a:t>Lecture 4</a:t>
            </a:r>
            <a:endParaRPr lang="ru-RU" sz="4400" b="1" dirty="0"/>
          </a:p>
        </p:txBody>
      </p:sp>
      <p:sp>
        <p:nvSpPr>
          <p:cNvPr id="3" name="TextBox 2"/>
          <p:cNvSpPr txBox="1"/>
          <p:nvPr/>
        </p:nvSpPr>
        <p:spPr>
          <a:xfrm>
            <a:off x="1691680" y="3429000"/>
            <a:ext cx="5472608" cy="707886"/>
          </a:xfrm>
          <a:prstGeom prst="rect">
            <a:avLst/>
          </a:prstGeom>
          <a:noFill/>
        </p:spPr>
        <p:txBody>
          <a:bodyPr wrap="square" rtlCol="0">
            <a:spAutoFit/>
          </a:bodyPr>
          <a:lstStyle/>
          <a:p>
            <a:r>
              <a:rPr lang="en-US" sz="4000" dirty="0" smtClean="0"/>
              <a:t>Ferns and Gymnosperms</a:t>
            </a:r>
            <a:endParaRPr lang="ru-RU"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268760"/>
            <a:ext cx="7632848" cy="3416320"/>
          </a:xfrm>
          <a:prstGeom prst="rect">
            <a:avLst/>
          </a:prstGeom>
        </p:spPr>
        <p:txBody>
          <a:bodyPr wrap="square">
            <a:spAutoFit/>
          </a:bodyPr>
          <a:lstStyle/>
          <a:p>
            <a:pPr indent="357188" algn="just"/>
            <a:r>
              <a:rPr lang="en-US" sz="2400" dirty="0" smtClean="0"/>
              <a:t>So true ferns have unique </a:t>
            </a:r>
            <a:r>
              <a:rPr lang="en-US" sz="2400" b="1" dirty="0" smtClean="0">
                <a:solidFill>
                  <a:schemeClr val="accent1">
                    <a:lumMod val="75000"/>
                  </a:schemeClr>
                </a:solidFill>
              </a:rPr>
              <a:t>sporangia: </a:t>
            </a:r>
            <a:r>
              <a:rPr lang="en-US" sz="2400" b="1" dirty="0" err="1" smtClean="0">
                <a:solidFill>
                  <a:schemeClr val="accent1">
                    <a:lumMod val="75000"/>
                  </a:schemeClr>
                </a:solidFill>
              </a:rPr>
              <a:t>leptosporangia</a:t>
            </a:r>
            <a:r>
              <a:rPr lang="en-US" sz="2400" b="1" dirty="0" smtClean="0">
                <a:solidFill>
                  <a:schemeClr val="accent2"/>
                </a:solidFill>
              </a:rPr>
              <a:t>, </a:t>
            </a:r>
            <a:r>
              <a:rPr lang="en-US" sz="2400" dirty="0" smtClean="0"/>
              <a:t>which originate from a single cell in a leaf. They have long, thin stalks, and the wall of one cell layer; they also open actively: when sporangium ripens (dries), the row of cells with thickened walls (annulus) will shrink slower than surrounding cells and finally would break and release all spores at once. </a:t>
            </a:r>
          </a:p>
          <a:p>
            <a:pPr indent="357188" algn="just"/>
            <a:endParaRPr lang="en-US" sz="2400" dirty="0" smtClean="0"/>
          </a:p>
          <a:p>
            <a:pPr indent="357188" algn="just"/>
            <a:r>
              <a:rPr lang="en-US" sz="2400" dirty="0" smtClean="0"/>
              <a:t> </a:t>
            </a:r>
            <a:endParaRPr lang="ru-RU"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548680"/>
            <a:ext cx="8424936" cy="830997"/>
          </a:xfrm>
          <a:prstGeom prst="rect">
            <a:avLst/>
          </a:prstGeom>
        </p:spPr>
        <p:txBody>
          <a:bodyPr wrap="square">
            <a:spAutoFit/>
          </a:bodyPr>
          <a:lstStyle/>
          <a:p>
            <a:pPr indent="447675" algn="just"/>
            <a:r>
              <a:rPr lang="en-US" sz="2400" dirty="0" smtClean="0"/>
              <a:t>We consider here some examples of </a:t>
            </a:r>
            <a:r>
              <a:rPr lang="en-US" sz="2400" b="1" dirty="0" smtClean="0">
                <a:solidFill>
                  <a:schemeClr val="accent1">
                    <a:lumMod val="75000"/>
                  </a:schemeClr>
                </a:solidFill>
              </a:rPr>
              <a:t>each of the four major lineages of </a:t>
            </a:r>
            <a:r>
              <a:rPr lang="en-US" sz="2400" b="1" dirty="0" err="1" smtClean="0">
                <a:solidFill>
                  <a:schemeClr val="accent1">
                    <a:lumMod val="75000"/>
                  </a:schemeClr>
                </a:solidFill>
              </a:rPr>
              <a:t>monilophytes</a:t>
            </a:r>
            <a:r>
              <a:rPr lang="en-US" sz="2400" b="1" dirty="0" smtClean="0">
                <a:solidFill>
                  <a:schemeClr val="accent1">
                    <a:lumMod val="75000"/>
                  </a:schemeClr>
                </a:solidFill>
              </a:rPr>
              <a:t>. </a:t>
            </a:r>
          </a:p>
        </p:txBody>
      </p:sp>
      <p:sp>
        <p:nvSpPr>
          <p:cNvPr id="3" name="Прямоугольник 2"/>
          <p:cNvSpPr/>
          <p:nvPr/>
        </p:nvSpPr>
        <p:spPr>
          <a:xfrm>
            <a:off x="467544" y="2924944"/>
            <a:ext cx="8280920" cy="3416320"/>
          </a:xfrm>
          <a:prstGeom prst="rect">
            <a:avLst/>
          </a:prstGeom>
        </p:spPr>
        <p:txBody>
          <a:bodyPr wrap="square">
            <a:spAutoFit/>
          </a:bodyPr>
          <a:lstStyle/>
          <a:p>
            <a:pPr indent="447675" algn="just"/>
            <a:r>
              <a:rPr lang="en-US" sz="2400" dirty="0" smtClean="0"/>
              <a:t>The </a:t>
            </a:r>
            <a:r>
              <a:rPr lang="en-US" sz="2400" b="1" dirty="0" smtClean="0">
                <a:solidFill>
                  <a:schemeClr val="accent1">
                    <a:lumMod val="75000"/>
                  </a:schemeClr>
                </a:solidFill>
              </a:rPr>
              <a:t>class </a:t>
            </a:r>
            <a:r>
              <a:rPr lang="en-US" sz="2400" b="1" dirty="0" err="1" smtClean="0">
                <a:solidFill>
                  <a:schemeClr val="accent1">
                    <a:lumMod val="75000"/>
                  </a:schemeClr>
                </a:solidFill>
              </a:rPr>
              <a:t>Psilotopsida</a:t>
            </a:r>
            <a:r>
              <a:rPr lang="en-US" sz="2400" b="1" dirty="0" smtClean="0">
                <a:solidFill>
                  <a:schemeClr val="accent1">
                    <a:lumMod val="75000"/>
                  </a:schemeClr>
                </a:solidFill>
              </a:rPr>
              <a:t> </a:t>
            </a:r>
            <a:r>
              <a:rPr lang="en-US" sz="2400" dirty="0" smtClean="0"/>
              <a:t>consists of two orders of </a:t>
            </a:r>
            <a:r>
              <a:rPr lang="en-US" sz="2400" dirty="0" err="1" smtClean="0"/>
              <a:t>homosporous</a:t>
            </a:r>
            <a:r>
              <a:rPr lang="en-US" sz="2400" dirty="0" smtClean="0"/>
              <a:t> ferns, </a:t>
            </a:r>
            <a:r>
              <a:rPr lang="en-US" sz="2400" dirty="0" err="1" smtClean="0"/>
              <a:t>Ophioglossales</a:t>
            </a:r>
            <a:r>
              <a:rPr lang="en-US" sz="2400" dirty="0" smtClean="0"/>
              <a:t> and </a:t>
            </a:r>
            <a:r>
              <a:rPr lang="en-US" sz="2400" dirty="0" err="1" smtClean="0"/>
              <a:t>Psilotales</a:t>
            </a:r>
            <a:r>
              <a:rPr lang="en-US" sz="2400" dirty="0" smtClean="0"/>
              <a:t>. Of the four genera of </a:t>
            </a:r>
            <a:r>
              <a:rPr lang="en-US" sz="2400" dirty="0" err="1" smtClean="0"/>
              <a:t>Ophioglossales</a:t>
            </a:r>
            <a:r>
              <a:rPr lang="en-US" sz="2400" dirty="0" smtClean="0"/>
              <a:t>, </a:t>
            </a:r>
            <a:r>
              <a:rPr lang="en-US" sz="2400" i="1" dirty="0" err="1" smtClean="0"/>
              <a:t>Botrychium</a:t>
            </a:r>
            <a:r>
              <a:rPr lang="en-US" sz="2400" i="1" dirty="0" smtClean="0"/>
              <a:t>, </a:t>
            </a:r>
            <a:r>
              <a:rPr lang="en-US" sz="2400" dirty="0" smtClean="0"/>
              <a:t>the grape ferns (Fig.4</a:t>
            </a:r>
            <a:r>
              <a:rPr lang="en-US" sz="2400" i="1" dirty="0" smtClean="0"/>
              <a:t>), </a:t>
            </a:r>
            <a:r>
              <a:rPr lang="en-US" sz="2400" dirty="0" smtClean="0"/>
              <a:t>and </a:t>
            </a:r>
            <a:r>
              <a:rPr lang="en-US" sz="2400" i="1" dirty="0" err="1" smtClean="0"/>
              <a:t>Ophioglossum</a:t>
            </a:r>
            <a:r>
              <a:rPr lang="en-US" sz="2400" i="1" dirty="0" smtClean="0"/>
              <a:t>, </a:t>
            </a:r>
            <a:r>
              <a:rPr lang="en-US" sz="2400" dirty="0" smtClean="0"/>
              <a:t>the adder’s tongues (Fig.5), are widespread in the north temperate region. In both of these genera, a single leaf typically is produced each year from the stem. </a:t>
            </a:r>
          </a:p>
          <a:p>
            <a:pPr indent="447675" algn="just"/>
            <a:r>
              <a:rPr lang="en-US" sz="2400" dirty="0" smtClean="0"/>
              <a:t>Each leaf consists of two parts: (1) a vegetative portion, or blade, which is deeply dissected in </a:t>
            </a:r>
            <a:r>
              <a:rPr lang="en-US" sz="2400" i="1" dirty="0" err="1" smtClean="0"/>
              <a:t>Botrychium</a:t>
            </a:r>
            <a:r>
              <a:rPr lang="en-US" sz="2400" i="1" dirty="0" smtClean="0"/>
              <a:t> </a:t>
            </a:r>
            <a:r>
              <a:rPr lang="en-US" sz="2400" dirty="0" smtClean="0"/>
              <a:t>and undivided in most species of </a:t>
            </a:r>
            <a:r>
              <a:rPr lang="en-US" sz="2400" i="1" dirty="0" err="1" smtClean="0"/>
              <a:t>Ophioglossum</a:t>
            </a:r>
            <a:r>
              <a:rPr lang="en-US" sz="2400" i="1" dirty="0" smtClean="0"/>
              <a:t>, </a:t>
            </a:r>
            <a:r>
              <a:rPr lang="en-US" sz="2400" dirty="0" smtClean="0"/>
              <a:t>and (2) a fertile segment</a:t>
            </a:r>
            <a:r>
              <a:rPr lang="en-US" sz="2400" i="1" dirty="0" smtClean="0"/>
              <a:t>. </a:t>
            </a:r>
            <a:endParaRPr lang="ru-RU" sz="2400" dirty="0"/>
          </a:p>
        </p:txBody>
      </p:sp>
      <p:sp>
        <p:nvSpPr>
          <p:cNvPr id="4" name="Прямоугольник 3"/>
          <p:cNvSpPr/>
          <p:nvPr/>
        </p:nvSpPr>
        <p:spPr>
          <a:xfrm>
            <a:off x="467544" y="1700808"/>
            <a:ext cx="8352928" cy="954107"/>
          </a:xfrm>
          <a:prstGeom prst="rect">
            <a:avLst/>
          </a:prstGeom>
        </p:spPr>
        <p:txBody>
          <a:bodyPr wrap="square">
            <a:spAutoFit/>
          </a:bodyPr>
          <a:lstStyle/>
          <a:p>
            <a:pPr indent="447675" algn="just"/>
            <a:r>
              <a:rPr lang="en-US" sz="2800" b="1" dirty="0" smtClean="0">
                <a:solidFill>
                  <a:schemeClr val="accent1">
                    <a:lumMod val="75000"/>
                  </a:schemeClr>
                </a:solidFill>
              </a:rPr>
              <a:t>The Classes </a:t>
            </a:r>
            <a:r>
              <a:rPr lang="en-US" sz="2800" b="1" dirty="0" err="1" smtClean="0">
                <a:solidFill>
                  <a:schemeClr val="accent1">
                    <a:lumMod val="75000"/>
                  </a:schemeClr>
                </a:solidFill>
              </a:rPr>
              <a:t>Psilotopsida</a:t>
            </a:r>
            <a:r>
              <a:rPr lang="en-US" sz="2800" b="1" dirty="0" smtClean="0">
                <a:solidFill>
                  <a:schemeClr val="accent1">
                    <a:lumMod val="75000"/>
                  </a:schemeClr>
                </a:solidFill>
              </a:rPr>
              <a:t> and </a:t>
            </a:r>
            <a:r>
              <a:rPr lang="en-US" sz="2800" b="1" dirty="0" err="1" smtClean="0">
                <a:solidFill>
                  <a:schemeClr val="accent1">
                    <a:lumMod val="75000"/>
                  </a:schemeClr>
                </a:solidFill>
              </a:rPr>
              <a:t>Marattiopsida</a:t>
            </a:r>
            <a:r>
              <a:rPr lang="en-US" sz="2800" b="1" dirty="0" smtClean="0">
                <a:solidFill>
                  <a:schemeClr val="accent1">
                    <a:lumMod val="75000"/>
                  </a:schemeClr>
                </a:solidFill>
              </a:rPr>
              <a:t> (Eusporangiate Ferns)</a:t>
            </a:r>
            <a:endParaRPr lang="ru-RU" sz="2800" b="1" dirty="0">
              <a:solidFill>
                <a:schemeClr val="accent1">
                  <a:lumMod val="75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87824" y="260648"/>
            <a:ext cx="3240360" cy="4893647"/>
          </a:xfrm>
          <a:prstGeom prst="rect">
            <a:avLst/>
          </a:prstGeom>
        </p:spPr>
        <p:txBody>
          <a:bodyPr wrap="square">
            <a:spAutoFit/>
          </a:bodyPr>
          <a:lstStyle/>
          <a:p>
            <a:pPr algn="just"/>
            <a:r>
              <a:rPr lang="en-US" sz="2400" dirty="0" smtClean="0"/>
              <a:t>In</a:t>
            </a:r>
            <a:r>
              <a:rPr lang="en-US" sz="2400" i="1" dirty="0" smtClean="0"/>
              <a:t> </a:t>
            </a:r>
            <a:r>
              <a:rPr lang="en-US" sz="2400" i="1" dirty="0" err="1" smtClean="0"/>
              <a:t>Botrychium</a:t>
            </a:r>
            <a:r>
              <a:rPr lang="en-US" sz="2400" i="1" dirty="0" smtClean="0"/>
              <a:t>, </a:t>
            </a:r>
            <a:r>
              <a:rPr lang="en-US" sz="2400" dirty="0" smtClean="0"/>
              <a:t>the fertile segment is dissected </a:t>
            </a:r>
            <a:r>
              <a:rPr lang="en-US" sz="2400" i="1" dirty="0" smtClean="0"/>
              <a:t>in the same way </a:t>
            </a:r>
            <a:r>
              <a:rPr lang="en-US" sz="2400" dirty="0" smtClean="0"/>
              <a:t>as the vegetative portion and bears two rows of </a:t>
            </a:r>
            <a:r>
              <a:rPr lang="en-US" sz="2400" dirty="0" err="1" smtClean="0"/>
              <a:t>eusporangia</a:t>
            </a:r>
            <a:r>
              <a:rPr lang="en-US" sz="2400" dirty="0" smtClean="0"/>
              <a:t> on the outermost segments. </a:t>
            </a:r>
          </a:p>
          <a:p>
            <a:pPr algn="just"/>
            <a:r>
              <a:rPr lang="en-US" sz="2400" dirty="0" smtClean="0"/>
              <a:t>In </a:t>
            </a:r>
            <a:r>
              <a:rPr lang="en-US" sz="2400" i="1" dirty="0" err="1" smtClean="0"/>
              <a:t>Ophioglossum</a:t>
            </a:r>
            <a:r>
              <a:rPr lang="en-US" sz="2400" i="1" dirty="0" smtClean="0"/>
              <a:t>, </a:t>
            </a:r>
            <a:r>
              <a:rPr lang="en-US" sz="2400" dirty="0" smtClean="0"/>
              <a:t>the fertile portion is undivided and bears two rows of sunken </a:t>
            </a:r>
            <a:r>
              <a:rPr lang="en-US" sz="2400" dirty="0" err="1" smtClean="0"/>
              <a:t>eusporangia</a:t>
            </a:r>
            <a:r>
              <a:rPr lang="en-US" sz="2400" dirty="0" smtClean="0"/>
              <a:t>. </a:t>
            </a:r>
            <a:endParaRPr lang="ru-RU" sz="2400" dirty="0"/>
          </a:p>
        </p:txBody>
      </p:sp>
      <p:pic>
        <p:nvPicPr>
          <p:cNvPr id="2050" name="Picture 2"/>
          <p:cNvPicPr>
            <a:picLocks noChangeAspect="1" noChangeArrowheads="1"/>
          </p:cNvPicPr>
          <p:nvPr/>
        </p:nvPicPr>
        <p:blipFill>
          <a:blip r:embed="rId2" cstate="print">
            <a:lum bright="10000" contrast="10000"/>
          </a:blip>
          <a:srcRect/>
          <a:stretch>
            <a:fillRect/>
          </a:stretch>
        </p:blipFill>
        <p:spPr bwMode="auto">
          <a:xfrm>
            <a:off x="179512" y="116632"/>
            <a:ext cx="2631493" cy="46800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lum bright="10000" contrast="10000"/>
          </a:blip>
          <a:srcRect/>
          <a:stretch>
            <a:fillRect/>
          </a:stretch>
        </p:blipFill>
        <p:spPr bwMode="auto">
          <a:xfrm>
            <a:off x="6300192" y="188640"/>
            <a:ext cx="2646612" cy="4680000"/>
          </a:xfrm>
          <a:prstGeom prst="rect">
            <a:avLst/>
          </a:prstGeom>
          <a:noFill/>
          <a:ln w="9525">
            <a:noFill/>
            <a:miter lim="800000"/>
            <a:headEnd/>
            <a:tailEnd/>
          </a:ln>
        </p:spPr>
      </p:pic>
      <p:sp>
        <p:nvSpPr>
          <p:cNvPr id="5" name="Прямоугольник 4"/>
          <p:cNvSpPr/>
          <p:nvPr/>
        </p:nvSpPr>
        <p:spPr>
          <a:xfrm>
            <a:off x="107504" y="5013176"/>
            <a:ext cx="2376264" cy="707886"/>
          </a:xfrm>
          <a:prstGeom prst="rect">
            <a:avLst/>
          </a:prstGeom>
        </p:spPr>
        <p:txBody>
          <a:bodyPr wrap="square">
            <a:spAutoFit/>
          </a:bodyPr>
          <a:lstStyle/>
          <a:p>
            <a:pPr algn="just"/>
            <a:r>
              <a:rPr lang="en-US" sz="2000" dirty="0" smtClean="0"/>
              <a:t>Fig.3 - </a:t>
            </a:r>
            <a:r>
              <a:rPr lang="en-US" sz="2000" i="1" dirty="0" err="1" smtClean="0"/>
              <a:t>Botrychium</a:t>
            </a:r>
            <a:r>
              <a:rPr lang="en-US" sz="2000" i="1" dirty="0" smtClean="0"/>
              <a:t> </a:t>
            </a:r>
            <a:r>
              <a:rPr lang="en-US" sz="2000" i="1" dirty="0" err="1" smtClean="0"/>
              <a:t>dissectum</a:t>
            </a:r>
            <a:r>
              <a:rPr lang="en-US" sz="2000" dirty="0" smtClean="0"/>
              <a:t>. </a:t>
            </a:r>
            <a:endParaRPr lang="ru-RU" sz="2000" dirty="0"/>
          </a:p>
        </p:txBody>
      </p:sp>
      <p:sp>
        <p:nvSpPr>
          <p:cNvPr id="6" name="Прямоугольник 5"/>
          <p:cNvSpPr/>
          <p:nvPr/>
        </p:nvSpPr>
        <p:spPr>
          <a:xfrm>
            <a:off x="6444208" y="4941168"/>
            <a:ext cx="2483768" cy="707886"/>
          </a:xfrm>
          <a:prstGeom prst="rect">
            <a:avLst/>
          </a:prstGeom>
        </p:spPr>
        <p:txBody>
          <a:bodyPr wrap="square">
            <a:spAutoFit/>
          </a:bodyPr>
          <a:lstStyle/>
          <a:p>
            <a:pPr algn="just"/>
            <a:r>
              <a:rPr lang="en-US" sz="2000" dirty="0" smtClean="0"/>
              <a:t>Fig.4 - </a:t>
            </a:r>
            <a:r>
              <a:rPr lang="en-US" sz="2000" i="1" dirty="0" err="1" smtClean="0"/>
              <a:t>Ophioglossum</a:t>
            </a:r>
            <a:endParaRPr lang="en-US" sz="2000" i="1" dirty="0" smtClean="0"/>
          </a:p>
          <a:p>
            <a:pPr algn="just"/>
            <a:r>
              <a:rPr lang="en-US" sz="2000" i="1" dirty="0" err="1" smtClean="0"/>
              <a:t>vulgatum</a:t>
            </a:r>
            <a:endParaRPr lang="ru-RU" sz="2000" dirty="0"/>
          </a:p>
        </p:txBody>
      </p:sp>
      <p:sp>
        <p:nvSpPr>
          <p:cNvPr id="7" name="Прямоугольник 6"/>
          <p:cNvSpPr/>
          <p:nvPr/>
        </p:nvSpPr>
        <p:spPr>
          <a:xfrm>
            <a:off x="611560" y="5733256"/>
            <a:ext cx="8064896" cy="830997"/>
          </a:xfrm>
          <a:prstGeom prst="rect">
            <a:avLst/>
          </a:prstGeom>
        </p:spPr>
        <p:txBody>
          <a:bodyPr wrap="square">
            <a:spAutoFit/>
          </a:bodyPr>
          <a:lstStyle/>
          <a:p>
            <a:pPr indent="447675" algn="just"/>
            <a:r>
              <a:rPr lang="en-US" sz="2400" dirty="0" smtClean="0"/>
              <a:t>In both genera, the erect, fertile,  upper part of the leaf is sharply distinct from the vegetative portion.</a:t>
            </a:r>
            <a:endParaRPr lang="ru-RU" sz="24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124744"/>
            <a:ext cx="8280920" cy="5047536"/>
          </a:xfrm>
          <a:prstGeom prst="rect">
            <a:avLst/>
          </a:prstGeom>
        </p:spPr>
        <p:txBody>
          <a:bodyPr wrap="square">
            <a:spAutoFit/>
          </a:bodyPr>
          <a:lstStyle/>
          <a:p>
            <a:pPr algn="just"/>
            <a:r>
              <a:rPr lang="en-US" sz="2400" dirty="0" smtClean="0"/>
              <a:t>The </a:t>
            </a:r>
            <a:r>
              <a:rPr lang="en-US" sz="2400" dirty="0" err="1" smtClean="0"/>
              <a:t>Psilotales</a:t>
            </a:r>
            <a:r>
              <a:rPr lang="en-US" sz="2400" dirty="0" smtClean="0"/>
              <a:t> include two living genera, </a:t>
            </a:r>
            <a:r>
              <a:rPr lang="en-US" sz="2400" i="1" dirty="0" err="1" smtClean="0"/>
              <a:t>Psilotum</a:t>
            </a:r>
            <a:r>
              <a:rPr lang="en-US" sz="2400" i="1" dirty="0" smtClean="0"/>
              <a:t> </a:t>
            </a:r>
            <a:r>
              <a:rPr lang="en-US" sz="2400" dirty="0" smtClean="0"/>
              <a:t>and </a:t>
            </a:r>
            <a:r>
              <a:rPr lang="en-US" sz="2400" i="1" dirty="0" err="1" smtClean="0"/>
              <a:t>Tmesipteris</a:t>
            </a:r>
            <a:r>
              <a:rPr lang="en-US" sz="2400" i="1" dirty="0" smtClean="0"/>
              <a:t>. </a:t>
            </a:r>
            <a:r>
              <a:rPr lang="en-US" sz="2400" i="1" dirty="0" err="1" smtClean="0"/>
              <a:t>Psilotum</a:t>
            </a:r>
            <a:r>
              <a:rPr lang="en-US" sz="2400" i="1" dirty="0" smtClean="0"/>
              <a:t>, </a:t>
            </a:r>
            <a:r>
              <a:rPr lang="en-US" sz="2400" dirty="0" smtClean="0"/>
              <a:t>the whisk fern, is tropical and subtropical in distribution. </a:t>
            </a:r>
            <a:r>
              <a:rPr lang="en-US" sz="2400" i="1" dirty="0" err="1" smtClean="0"/>
              <a:t>Tmesipteris</a:t>
            </a:r>
            <a:r>
              <a:rPr lang="en-US" sz="2400" i="1" dirty="0" smtClean="0"/>
              <a:t> </a:t>
            </a:r>
            <a:r>
              <a:rPr lang="en-US" sz="2400" dirty="0" smtClean="0"/>
              <a:t>is restricted in distribution to Australia</a:t>
            </a:r>
            <a:r>
              <a:rPr lang="en-US" sz="2400" i="1" dirty="0" smtClean="0"/>
              <a:t>, </a:t>
            </a:r>
            <a:r>
              <a:rPr lang="en-US" sz="2400" dirty="0" smtClean="0"/>
              <a:t>New Caledonia, and other regions of the South Pacific. Both genera are very simple plants. Their simple structure—tiny leaves and absence of roots—appears to be a derived condition. </a:t>
            </a:r>
          </a:p>
          <a:p>
            <a:pPr algn="just"/>
            <a:endParaRPr lang="en-US" sz="1000" dirty="0" smtClean="0"/>
          </a:p>
          <a:p>
            <a:pPr algn="just"/>
            <a:r>
              <a:rPr lang="en-US" sz="2400" dirty="0" smtClean="0"/>
              <a:t>The </a:t>
            </a:r>
            <a:r>
              <a:rPr lang="en-US" sz="2400" dirty="0" err="1" smtClean="0"/>
              <a:t>sporophyte</a:t>
            </a:r>
            <a:r>
              <a:rPr lang="en-US" sz="2400" dirty="0" smtClean="0"/>
              <a:t> of </a:t>
            </a:r>
            <a:r>
              <a:rPr lang="en-US" sz="2400" i="1" dirty="0" err="1" smtClean="0"/>
              <a:t>Psilotum</a:t>
            </a:r>
            <a:r>
              <a:rPr lang="en-US" sz="2400" i="1" dirty="0" smtClean="0"/>
              <a:t> </a:t>
            </a:r>
            <a:r>
              <a:rPr lang="en-US" sz="2400" dirty="0" smtClean="0"/>
              <a:t>consists of a dichotomously branching aerial portion with small </a:t>
            </a:r>
            <a:r>
              <a:rPr lang="en-US" sz="2400" dirty="0" err="1" smtClean="0"/>
              <a:t>scalelike</a:t>
            </a:r>
            <a:r>
              <a:rPr lang="en-US" sz="2400" dirty="0" smtClean="0"/>
              <a:t> “foliar” structures and a branching underground portion, or a system of rhizomes with many rhizoids. A symbiotic fungus—an </a:t>
            </a:r>
            <a:r>
              <a:rPr lang="en-US" sz="2400" dirty="0" err="1" smtClean="0"/>
              <a:t>endomycorrhizal</a:t>
            </a:r>
            <a:r>
              <a:rPr lang="en-US" sz="2400" dirty="0" smtClean="0"/>
              <a:t> </a:t>
            </a:r>
            <a:r>
              <a:rPr lang="en-US" sz="2400" dirty="0" err="1" smtClean="0"/>
              <a:t>glomeromycete</a:t>
            </a:r>
            <a:r>
              <a:rPr lang="en-US" sz="2400" dirty="0" smtClean="0"/>
              <a:t>—is present in the outer cortical cells of the rhizomes. The sporangia of </a:t>
            </a:r>
            <a:r>
              <a:rPr lang="en-US" sz="2400" i="1" dirty="0" err="1" smtClean="0"/>
              <a:t>Psilotum</a:t>
            </a:r>
            <a:r>
              <a:rPr lang="en-US" sz="2400" i="1" dirty="0" smtClean="0"/>
              <a:t> </a:t>
            </a:r>
            <a:r>
              <a:rPr lang="en-US" sz="2400" dirty="0" smtClean="0"/>
              <a:t>are generally aggregated in groups of three on the ends of short, lateral branches (Fig.6).</a:t>
            </a:r>
            <a:endParaRPr lang="ru-RU"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79512" y="188640"/>
            <a:ext cx="2736191" cy="57240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lum bright="10000" contrast="10000"/>
          </a:blip>
          <a:srcRect/>
          <a:stretch>
            <a:fillRect/>
          </a:stretch>
        </p:blipFill>
        <p:spPr bwMode="auto">
          <a:xfrm>
            <a:off x="2411760" y="2636912"/>
            <a:ext cx="3422371" cy="2664000"/>
          </a:xfrm>
          <a:prstGeom prst="rect">
            <a:avLst/>
          </a:prstGeom>
          <a:noFill/>
          <a:ln w="9525">
            <a:noFill/>
            <a:miter lim="800000"/>
            <a:headEnd/>
            <a:tailEnd/>
          </a:ln>
        </p:spPr>
      </p:pic>
      <p:sp>
        <p:nvSpPr>
          <p:cNvPr id="4" name="Прямоугольник 3"/>
          <p:cNvSpPr/>
          <p:nvPr/>
        </p:nvSpPr>
        <p:spPr>
          <a:xfrm>
            <a:off x="5868144" y="1412776"/>
            <a:ext cx="2987824" cy="4708981"/>
          </a:xfrm>
          <a:prstGeom prst="rect">
            <a:avLst/>
          </a:prstGeom>
        </p:spPr>
        <p:txBody>
          <a:bodyPr wrap="square">
            <a:spAutoFit/>
          </a:bodyPr>
          <a:lstStyle/>
          <a:p>
            <a:pPr algn="just"/>
            <a:r>
              <a:rPr lang="en-US" sz="2000" b="1" i="1" dirty="0" smtClean="0"/>
              <a:t>(a) In </a:t>
            </a:r>
            <a:r>
              <a:rPr lang="en-US" sz="2000" b="1" i="1" dirty="0" err="1" smtClean="0"/>
              <a:t>Psilotum</a:t>
            </a:r>
            <a:r>
              <a:rPr lang="en-US" sz="2000" b="1" i="1" dirty="0" smtClean="0"/>
              <a:t>,</a:t>
            </a:r>
          </a:p>
          <a:p>
            <a:pPr algn="just"/>
            <a:r>
              <a:rPr lang="en-US" sz="2000" dirty="0" smtClean="0"/>
              <a:t>the </a:t>
            </a:r>
            <a:r>
              <a:rPr lang="en-US" sz="2000" dirty="0" err="1" smtClean="0"/>
              <a:t>sporophyte</a:t>
            </a:r>
            <a:r>
              <a:rPr lang="en-US" sz="2000" dirty="0" smtClean="0"/>
              <a:t> consists of a dichotomously branching aerial portion, with small </a:t>
            </a:r>
            <a:r>
              <a:rPr lang="en-US" sz="2000" dirty="0" err="1" smtClean="0"/>
              <a:t>scalelike</a:t>
            </a:r>
            <a:r>
              <a:rPr lang="en-US" sz="2000" dirty="0" smtClean="0"/>
              <a:t> outgrowths, and a system of rhizomes. Sporangia are borne in</a:t>
            </a:r>
          </a:p>
          <a:p>
            <a:pPr algn="just"/>
            <a:r>
              <a:rPr lang="en-US" sz="2000" dirty="0" smtClean="0"/>
              <a:t>united groups of three in the axils of some </a:t>
            </a:r>
            <a:r>
              <a:rPr lang="en-US" sz="2000" dirty="0" err="1" smtClean="0"/>
              <a:t>scalelike</a:t>
            </a:r>
            <a:r>
              <a:rPr lang="en-US" sz="2000" dirty="0" smtClean="0"/>
              <a:t> outgrowths.</a:t>
            </a:r>
          </a:p>
          <a:p>
            <a:pPr algn="just"/>
            <a:r>
              <a:rPr lang="en-US" sz="2000" b="1" i="1" dirty="0" smtClean="0"/>
              <a:t>(b) The dichotomously branching </a:t>
            </a:r>
            <a:r>
              <a:rPr lang="en-US" sz="2000" dirty="0" smtClean="0"/>
              <a:t>aerial portion of the </a:t>
            </a:r>
            <a:r>
              <a:rPr lang="en-US" sz="2000" dirty="0" err="1" smtClean="0"/>
              <a:t>sporophyte</a:t>
            </a:r>
            <a:r>
              <a:rPr lang="en-US" sz="2000" dirty="0" smtClean="0"/>
              <a:t> with numerous yellow sporangia.</a:t>
            </a:r>
            <a:endParaRPr lang="ru-RU" sz="2000" dirty="0"/>
          </a:p>
        </p:txBody>
      </p:sp>
      <p:sp>
        <p:nvSpPr>
          <p:cNvPr id="5" name="TextBox 4"/>
          <p:cNvSpPr txBox="1"/>
          <p:nvPr/>
        </p:nvSpPr>
        <p:spPr>
          <a:xfrm>
            <a:off x="683568" y="5949280"/>
            <a:ext cx="576064" cy="400110"/>
          </a:xfrm>
          <a:prstGeom prst="rect">
            <a:avLst/>
          </a:prstGeom>
          <a:noFill/>
        </p:spPr>
        <p:txBody>
          <a:bodyPr wrap="square" rtlCol="0">
            <a:spAutoFit/>
          </a:bodyPr>
          <a:lstStyle/>
          <a:p>
            <a:r>
              <a:rPr lang="en-US" sz="2000" b="1" dirty="0" smtClean="0"/>
              <a:t>a</a:t>
            </a:r>
            <a:endParaRPr lang="ru-RU" sz="2000" b="1" dirty="0"/>
          </a:p>
        </p:txBody>
      </p:sp>
      <p:sp>
        <p:nvSpPr>
          <p:cNvPr id="6" name="TextBox 5"/>
          <p:cNvSpPr txBox="1"/>
          <p:nvPr/>
        </p:nvSpPr>
        <p:spPr>
          <a:xfrm>
            <a:off x="3851920" y="5445224"/>
            <a:ext cx="576064" cy="400110"/>
          </a:xfrm>
          <a:prstGeom prst="rect">
            <a:avLst/>
          </a:prstGeom>
          <a:noFill/>
        </p:spPr>
        <p:txBody>
          <a:bodyPr wrap="square" rtlCol="0">
            <a:spAutoFit/>
          </a:bodyPr>
          <a:lstStyle/>
          <a:p>
            <a:r>
              <a:rPr lang="en-US" sz="2000" b="1" dirty="0" smtClean="0"/>
              <a:t>b</a:t>
            </a:r>
            <a:endParaRPr lang="ru-RU" sz="2000" b="1" dirty="0"/>
          </a:p>
        </p:txBody>
      </p:sp>
      <p:sp>
        <p:nvSpPr>
          <p:cNvPr id="7" name="Прямоугольник 6"/>
          <p:cNvSpPr/>
          <p:nvPr/>
        </p:nvSpPr>
        <p:spPr>
          <a:xfrm>
            <a:off x="1647022" y="6093296"/>
            <a:ext cx="4071949" cy="400110"/>
          </a:xfrm>
          <a:prstGeom prst="rect">
            <a:avLst/>
          </a:prstGeom>
        </p:spPr>
        <p:txBody>
          <a:bodyPr wrap="none">
            <a:spAutoFit/>
          </a:bodyPr>
          <a:lstStyle/>
          <a:p>
            <a:pPr algn="just"/>
            <a:r>
              <a:rPr lang="en-US" sz="2000" b="1" dirty="0" smtClean="0"/>
              <a:t>Fig. 6 - </a:t>
            </a:r>
            <a:r>
              <a:rPr lang="en-US" sz="2000" b="1" i="1" dirty="0" err="1" smtClean="0"/>
              <a:t>Psilotum</a:t>
            </a:r>
            <a:r>
              <a:rPr lang="en-US" sz="2000" b="1" i="1" dirty="0" smtClean="0"/>
              <a:t> </a:t>
            </a:r>
            <a:r>
              <a:rPr lang="en-US" sz="2000" b="1" i="1" dirty="0" err="1" smtClean="0"/>
              <a:t>nudum</a:t>
            </a:r>
            <a:r>
              <a:rPr lang="en-US" sz="2000" b="1" i="1" dirty="0" smtClean="0"/>
              <a:t> </a:t>
            </a:r>
            <a:r>
              <a:rPr lang="en-US" sz="2000" b="1" i="1" dirty="0" err="1" smtClean="0"/>
              <a:t>S</a:t>
            </a:r>
            <a:r>
              <a:rPr lang="en-US" sz="2000" b="1" dirty="0" err="1" smtClean="0"/>
              <a:t>porophyte</a:t>
            </a:r>
            <a:r>
              <a:rPr lang="en-US" sz="2000" b="1" dirty="0" smtClean="0"/>
              <a:t> </a:t>
            </a:r>
            <a:endParaRPr lang="en-US" b="1"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280920" cy="6001643"/>
          </a:xfrm>
          <a:prstGeom prst="rect">
            <a:avLst/>
          </a:prstGeom>
        </p:spPr>
        <p:txBody>
          <a:bodyPr wrap="square">
            <a:spAutoFit/>
          </a:bodyPr>
          <a:lstStyle/>
          <a:p>
            <a:pPr indent="447675" algn="just"/>
            <a:r>
              <a:rPr lang="en-US" sz="2400" i="1" dirty="0" err="1" smtClean="0"/>
              <a:t>Tmesipteris</a:t>
            </a:r>
            <a:r>
              <a:rPr lang="en-US" sz="2400" i="1" dirty="0" smtClean="0"/>
              <a:t> </a:t>
            </a:r>
            <a:r>
              <a:rPr lang="en-US" sz="2400" dirty="0" smtClean="0"/>
              <a:t>grows as an epiphyte on tree ferns and other plants (Fig.7) and in rock crevices. The leaves of </a:t>
            </a:r>
            <a:r>
              <a:rPr lang="en-US" sz="2400" i="1" dirty="0" err="1" smtClean="0"/>
              <a:t>Tmesipteris</a:t>
            </a:r>
            <a:r>
              <a:rPr lang="en-US" sz="2400" i="1" dirty="0" smtClean="0"/>
              <a:t>, </a:t>
            </a:r>
            <a:r>
              <a:rPr lang="en-US" sz="2400" dirty="0" smtClean="0"/>
              <a:t>which are larger than the </a:t>
            </a:r>
            <a:r>
              <a:rPr lang="en-US" sz="2400" dirty="0" err="1" smtClean="0"/>
              <a:t>scalelike</a:t>
            </a:r>
            <a:r>
              <a:rPr lang="en-US" sz="2400" dirty="0" smtClean="0"/>
              <a:t> structures of </a:t>
            </a:r>
            <a:r>
              <a:rPr lang="en-US" sz="2400" i="1" dirty="0" err="1" smtClean="0"/>
              <a:t>Psilotum</a:t>
            </a:r>
            <a:r>
              <a:rPr lang="en-US" sz="2400" i="1" dirty="0" smtClean="0"/>
              <a:t>, </a:t>
            </a:r>
            <a:r>
              <a:rPr lang="en-US" sz="2400" dirty="0" smtClean="0"/>
              <a:t>are supplied with a single, </a:t>
            </a:r>
            <a:r>
              <a:rPr lang="en-US" sz="2400" dirty="0" err="1" smtClean="0"/>
              <a:t>unbranched</a:t>
            </a:r>
            <a:r>
              <a:rPr lang="en-US" sz="2400" dirty="0" smtClean="0"/>
              <a:t> vascular bundle. In other respects </a:t>
            </a:r>
            <a:r>
              <a:rPr lang="en-US" sz="2400" i="1" dirty="0" err="1" smtClean="0"/>
              <a:t>Tmesipteris</a:t>
            </a:r>
            <a:r>
              <a:rPr lang="en-US" sz="2400" i="1" dirty="0" smtClean="0"/>
              <a:t> </a:t>
            </a:r>
            <a:r>
              <a:rPr lang="en-US" sz="2400" dirty="0" smtClean="0"/>
              <a:t>is essentially similar to </a:t>
            </a:r>
            <a:r>
              <a:rPr lang="en-US" sz="2400" i="1" dirty="0" err="1" smtClean="0"/>
              <a:t>Psilotum</a:t>
            </a:r>
            <a:r>
              <a:rPr lang="en-US" sz="2400" i="1" dirty="0" smtClean="0"/>
              <a:t>. </a:t>
            </a:r>
          </a:p>
          <a:p>
            <a:pPr indent="447675" algn="just"/>
            <a:r>
              <a:rPr lang="en-US" sz="2400" dirty="0" smtClean="0"/>
              <a:t>The gametophytes of </a:t>
            </a:r>
            <a:r>
              <a:rPr lang="en-US" sz="2400" i="1" dirty="0" err="1" smtClean="0"/>
              <a:t>Botrychium</a:t>
            </a:r>
            <a:r>
              <a:rPr lang="en-US" sz="2400" i="1" dirty="0" smtClean="0"/>
              <a:t>, </a:t>
            </a:r>
            <a:r>
              <a:rPr lang="en-US" sz="2400" i="1" dirty="0" err="1" smtClean="0"/>
              <a:t>Ophioglossum</a:t>
            </a:r>
            <a:r>
              <a:rPr lang="en-US" sz="2400" i="1" dirty="0" smtClean="0"/>
              <a:t>, </a:t>
            </a:r>
            <a:r>
              <a:rPr lang="en-US" sz="2400" dirty="0" smtClean="0"/>
              <a:t>and</a:t>
            </a:r>
            <a:r>
              <a:rPr lang="en-US" sz="2400" i="1" dirty="0" smtClean="0"/>
              <a:t> </a:t>
            </a:r>
            <a:r>
              <a:rPr lang="en-US" sz="2400" i="1" dirty="0" err="1" smtClean="0"/>
              <a:t>Psilotum</a:t>
            </a:r>
            <a:r>
              <a:rPr lang="en-US" sz="2400" i="1" dirty="0" smtClean="0"/>
              <a:t> </a:t>
            </a:r>
            <a:r>
              <a:rPr lang="en-US" sz="2400" dirty="0" smtClean="0"/>
              <a:t>(Fig.8) are subterranean, tuberous, elongated structures with numerous rhizoids; they contain symbiotic fungi. Some </a:t>
            </a:r>
            <a:r>
              <a:rPr lang="en-US" sz="2400" i="1" dirty="0" err="1" smtClean="0"/>
              <a:t>Psilotum</a:t>
            </a:r>
            <a:r>
              <a:rPr lang="en-US" sz="2400" i="1" dirty="0" smtClean="0"/>
              <a:t> </a:t>
            </a:r>
            <a:r>
              <a:rPr lang="en-US" sz="2400" dirty="0" smtClean="0"/>
              <a:t>gametophytes contain vascular tissue</a:t>
            </a:r>
            <a:r>
              <a:rPr lang="en-US" sz="2400" i="1" dirty="0" smtClean="0"/>
              <a:t>. </a:t>
            </a:r>
            <a:r>
              <a:rPr lang="en-US" sz="2400" dirty="0" smtClean="0"/>
              <a:t>The gametophytes are bisexual, bearing both antheridia and archegonia. </a:t>
            </a:r>
          </a:p>
          <a:p>
            <a:pPr indent="447675" algn="just"/>
            <a:r>
              <a:rPr lang="en-US" sz="2400" dirty="0" smtClean="0"/>
              <a:t>The sperm are </a:t>
            </a:r>
            <a:r>
              <a:rPr lang="en-US" sz="2400" dirty="0" err="1" smtClean="0"/>
              <a:t>multiflagellated</a:t>
            </a:r>
            <a:r>
              <a:rPr lang="en-US" sz="2400" dirty="0" smtClean="0"/>
              <a:t> and require water to swim to the eggs. In the nature of their gametophytes, the structure of their leaves, and several other anatomical details, the </a:t>
            </a:r>
            <a:r>
              <a:rPr lang="en-US" sz="2400" dirty="0" err="1" smtClean="0"/>
              <a:t>Ophioglossales</a:t>
            </a:r>
            <a:r>
              <a:rPr lang="en-US" sz="2400" dirty="0" smtClean="0"/>
              <a:t> are sharply distinct from other living ferns and are clearly an early diverging and distinct group. </a:t>
            </a:r>
            <a:endParaRPr lang="ru-RU"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lum bright="10000" contrast="10000"/>
          </a:blip>
          <a:srcRect/>
          <a:stretch>
            <a:fillRect/>
          </a:stretch>
        </p:blipFill>
        <p:spPr bwMode="auto">
          <a:xfrm>
            <a:off x="539552" y="188640"/>
            <a:ext cx="3125691" cy="4680000"/>
          </a:xfrm>
          <a:prstGeom prst="rect">
            <a:avLst/>
          </a:prstGeom>
          <a:noFill/>
          <a:ln w="9525">
            <a:noFill/>
            <a:miter lim="800000"/>
            <a:headEnd/>
            <a:tailEnd/>
          </a:ln>
        </p:spPr>
      </p:pic>
      <p:sp>
        <p:nvSpPr>
          <p:cNvPr id="4" name="Прямоугольник 3"/>
          <p:cNvSpPr/>
          <p:nvPr/>
        </p:nvSpPr>
        <p:spPr>
          <a:xfrm>
            <a:off x="251520" y="5085184"/>
            <a:ext cx="3600400" cy="1600438"/>
          </a:xfrm>
          <a:prstGeom prst="rect">
            <a:avLst/>
          </a:prstGeom>
        </p:spPr>
        <p:txBody>
          <a:bodyPr wrap="square">
            <a:spAutoFit/>
          </a:bodyPr>
          <a:lstStyle/>
          <a:p>
            <a:pPr algn="just"/>
            <a:r>
              <a:rPr lang="en-US" sz="2000" b="1" dirty="0" smtClean="0"/>
              <a:t>Fig. 7 - </a:t>
            </a:r>
            <a:r>
              <a:rPr lang="en-US" sz="2000" b="1" i="1" dirty="0" err="1" smtClean="0"/>
              <a:t>Tmesipteris</a:t>
            </a:r>
            <a:r>
              <a:rPr lang="en-US" sz="2000" b="1" i="1" dirty="0" smtClean="0"/>
              <a:t> </a:t>
            </a:r>
            <a:r>
              <a:rPr lang="en-US" sz="2000" i="1" dirty="0" err="1" smtClean="0"/>
              <a:t>parva</a:t>
            </a:r>
            <a:r>
              <a:rPr lang="en-US" sz="2000" i="1" dirty="0" smtClean="0"/>
              <a:t> </a:t>
            </a:r>
            <a:r>
              <a:rPr lang="en-US" sz="2000" dirty="0" smtClean="0"/>
              <a:t>is seen here growing on t</a:t>
            </a:r>
            <a:r>
              <a:rPr lang="en-US" sz="2000" i="1" dirty="0" smtClean="0"/>
              <a:t>he </a:t>
            </a:r>
            <a:r>
              <a:rPr lang="en-US" sz="2000" dirty="0" smtClean="0"/>
              <a:t>trunk of the tree fern </a:t>
            </a:r>
            <a:r>
              <a:rPr lang="en-US" sz="2000" i="1" dirty="0" err="1" smtClean="0"/>
              <a:t>Cyathea</a:t>
            </a:r>
            <a:r>
              <a:rPr lang="en-US" sz="2000" i="1" dirty="0" smtClean="0"/>
              <a:t> </a:t>
            </a:r>
            <a:r>
              <a:rPr lang="en-US" sz="2000" i="1" dirty="0" err="1" smtClean="0"/>
              <a:t>australis</a:t>
            </a:r>
            <a:r>
              <a:rPr lang="en-US" sz="2000" i="1" dirty="0" smtClean="0"/>
              <a:t> </a:t>
            </a:r>
            <a:r>
              <a:rPr lang="en-US" sz="2000" dirty="0" smtClean="0"/>
              <a:t>in New South Wales, Australia.</a:t>
            </a:r>
          </a:p>
          <a:p>
            <a:r>
              <a:rPr lang="en-US" dirty="0" smtClean="0"/>
              <a:t>.</a:t>
            </a:r>
            <a:endParaRPr lang="ru-RU" dirty="0"/>
          </a:p>
        </p:txBody>
      </p:sp>
      <p:pic>
        <p:nvPicPr>
          <p:cNvPr id="4099" name="Picture 3"/>
          <p:cNvPicPr>
            <a:picLocks noChangeAspect="1" noChangeArrowheads="1"/>
          </p:cNvPicPr>
          <p:nvPr/>
        </p:nvPicPr>
        <p:blipFill>
          <a:blip r:embed="rId3" cstate="print"/>
          <a:srcRect/>
          <a:stretch>
            <a:fillRect/>
          </a:stretch>
        </p:blipFill>
        <p:spPr bwMode="auto">
          <a:xfrm>
            <a:off x="5076056" y="260648"/>
            <a:ext cx="3565711" cy="4680000"/>
          </a:xfrm>
          <a:prstGeom prst="rect">
            <a:avLst/>
          </a:prstGeom>
          <a:noFill/>
          <a:ln w="9525">
            <a:noFill/>
            <a:miter lim="800000"/>
            <a:headEnd/>
            <a:tailEnd/>
          </a:ln>
        </p:spPr>
      </p:pic>
      <p:sp>
        <p:nvSpPr>
          <p:cNvPr id="6" name="Прямоугольник 5"/>
          <p:cNvSpPr/>
          <p:nvPr/>
        </p:nvSpPr>
        <p:spPr>
          <a:xfrm>
            <a:off x="4788024" y="5157192"/>
            <a:ext cx="3995936" cy="923330"/>
          </a:xfrm>
          <a:prstGeom prst="rect">
            <a:avLst/>
          </a:prstGeom>
        </p:spPr>
        <p:txBody>
          <a:bodyPr wrap="square">
            <a:spAutoFit/>
          </a:bodyPr>
          <a:lstStyle/>
          <a:p>
            <a:r>
              <a:rPr lang="en-US" b="1" dirty="0" smtClean="0"/>
              <a:t>Fig. 8 - </a:t>
            </a:r>
            <a:r>
              <a:rPr lang="en-US" b="1" i="1" dirty="0" err="1" smtClean="0"/>
              <a:t>Psilotum</a:t>
            </a:r>
            <a:r>
              <a:rPr lang="en-US" b="1" i="1" dirty="0" smtClean="0"/>
              <a:t> </a:t>
            </a:r>
            <a:r>
              <a:rPr lang="en-US" b="1" i="1" dirty="0" err="1" smtClean="0"/>
              <a:t>nudum</a:t>
            </a:r>
            <a:r>
              <a:rPr lang="en-US" b="1" i="1" dirty="0" smtClean="0"/>
              <a:t> gametophyte </a:t>
            </a:r>
          </a:p>
          <a:p>
            <a:r>
              <a:rPr lang="en-US" b="1" i="1" dirty="0" smtClean="0"/>
              <a:t>The </a:t>
            </a:r>
            <a:r>
              <a:rPr lang="en-US" b="1" i="1" dirty="0" err="1" smtClean="0"/>
              <a:t>Psilotum</a:t>
            </a:r>
            <a:r>
              <a:rPr lang="en-US" b="1" i="1" dirty="0" smtClean="0"/>
              <a:t> gametophyte is bisexual, bearing both </a:t>
            </a:r>
            <a:r>
              <a:rPr lang="en-US" dirty="0" smtClean="0"/>
              <a:t>antheridia and archegonia.</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484784"/>
            <a:ext cx="3384376" cy="3046988"/>
          </a:xfrm>
          <a:prstGeom prst="rect">
            <a:avLst/>
          </a:prstGeom>
        </p:spPr>
        <p:txBody>
          <a:bodyPr wrap="square">
            <a:spAutoFit/>
          </a:bodyPr>
          <a:lstStyle/>
          <a:p>
            <a:pPr indent="447675" algn="just"/>
            <a:r>
              <a:rPr lang="en-US" sz="2400" dirty="0" smtClean="0"/>
              <a:t>The only other group of eusporangiate ferns, the tropical </a:t>
            </a:r>
            <a:r>
              <a:rPr lang="en-US" sz="2400" dirty="0" err="1" smtClean="0"/>
              <a:t>Marattiopsida</a:t>
            </a:r>
            <a:r>
              <a:rPr lang="en-US" sz="2400" dirty="0" smtClean="0"/>
              <a:t>, is an ancient group with a fossil record that extends back to the Carboniferous period. </a:t>
            </a:r>
            <a:endParaRPr lang="ru-RU" sz="2400" dirty="0"/>
          </a:p>
        </p:txBody>
      </p:sp>
      <p:pic>
        <p:nvPicPr>
          <p:cNvPr id="5122" name="Picture 2" descr="http://tolweb.org/tree/ToLimages/JamF1100023nodosaecclesdown1.jpg"/>
          <p:cNvPicPr>
            <a:picLocks noChangeAspect="1" noChangeArrowheads="1"/>
          </p:cNvPicPr>
          <p:nvPr/>
        </p:nvPicPr>
        <p:blipFill>
          <a:blip r:embed="rId2" cstate="print">
            <a:lum bright="10000"/>
          </a:blip>
          <a:srcRect/>
          <a:stretch>
            <a:fillRect/>
          </a:stretch>
        </p:blipFill>
        <p:spPr bwMode="auto">
          <a:xfrm>
            <a:off x="4139952" y="548680"/>
            <a:ext cx="4860000" cy="3240000"/>
          </a:xfrm>
          <a:prstGeom prst="rect">
            <a:avLst/>
          </a:prstGeom>
          <a:noFill/>
        </p:spPr>
      </p:pic>
      <p:sp>
        <p:nvSpPr>
          <p:cNvPr id="4" name="Прямоугольник 3"/>
          <p:cNvSpPr/>
          <p:nvPr/>
        </p:nvSpPr>
        <p:spPr>
          <a:xfrm>
            <a:off x="5796136" y="4005064"/>
            <a:ext cx="2010102" cy="400110"/>
          </a:xfrm>
          <a:prstGeom prst="rect">
            <a:avLst/>
          </a:prstGeom>
        </p:spPr>
        <p:txBody>
          <a:bodyPr wrap="none">
            <a:spAutoFit/>
          </a:bodyPr>
          <a:lstStyle/>
          <a:p>
            <a:r>
              <a:rPr lang="en-US" sz="2000" b="1" dirty="0" err="1" smtClean="0"/>
              <a:t>Marattioid</a:t>
            </a:r>
            <a:r>
              <a:rPr lang="en-US" sz="2000" b="1" dirty="0" smtClean="0"/>
              <a:t> Ferns </a:t>
            </a:r>
            <a:endParaRPr lang="ru-RU" sz="2000" b="1" dirty="0"/>
          </a:p>
        </p:txBody>
      </p:sp>
      <p:sp>
        <p:nvSpPr>
          <p:cNvPr id="5" name="Прямоугольник 4"/>
          <p:cNvSpPr/>
          <p:nvPr/>
        </p:nvSpPr>
        <p:spPr>
          <a:xfrm>
            <a:off x="323528" y="4581128"/>
            <a:ext cx="8424936" cy="1200329"/>
          </a:xfrm>
          <a:prstGeom prst="rect">
            <a:avLst/>
          </a:prstGeom>
        </p:spPr>
        <p:txBody>
          <a:bodyPr wrap="square">
            <a:spAutoFit/>
          </a:bodyPr>
          <a:lstStyle/>
          <a:p>
            <a:pPr indent="447675" algn="just"/>
            <a:r>
              <a:rPr lang="en-US" sz="2400" dirty="0" smtClean="0"/>
              <a:t>The members of this order resemble more familiar groups of ferns more closely than they resemble </a:t>
            </a:r>
            <a:r>
              <a:rPr lang="en-US" sz="2400" dirty="0" err="1" smtClean="0"/>
              <a:t>Ophioglossales</a:t>
            </a:r>
            <a:r>
              <a:rPr lang="en-US" sz="2400" dirty="0" smtClean="0"/>
              <a:t>. The six living genera of  </a:t>
            </a:r>
            <a:r>
              <a:rPr lang="en-US" sz="2400" dirty="0" err="1" smtClean="0"/>
              <a:t>Marattiales</a:t>
            </a:r>
            <a:r>
              <a:rPr lang="en-US" sz="2400" dirty="0" smtClean="0"/>
              <a:t> include about 200 species.</a:t>
            </a:r>
            <a:endParaRPr lang="ru-RU"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772816"/>
            <a:ext cx="8136904" cy="3785652"/>
          </a:xfrm>
          <a:prstGeom prst="rect">
            <a:avLst/>
          </a:prstGeom>
        </p:spPr>
        <p:txBody>
          <a:bodyPr wrap="square">
            <a:spAutoFit/>
          </a:bodyPr>
          <a:lstStyle/>
          <a:p>
            <a:pPr indent="447675" algn="just"/>
            <a:r>
              <a:rPr lang="en-US" sz="2400" dirty="0" smtClean="0"/>
              <a:t>Most </a:t>
            </a:r>
            <a:r>
              <a:rPr lang="en-US" sz="2400" dirty="0" err="1" smtClean="0"/>
              <a:t>Polypodiopsida</a:t>
            </a:r>
            <a:r>
              <a:rPr lang="en-US" sz="2400" dirty="0" smtClean="0"/>
              <a:t> Are </a:t>
            </a:r>
            <a:r>
              <a:rPr lang="en-US" sz="2400" dirty="0" err="1" smtClean="0"/>
              <a:t>Homosporous</a:t>
            </a:r>
            <a:r>
              <a:rPr lang="en-US" sz="2400" dirty="0" smtClean="0"/>
              <a:t> </a:t>
            </a:r>
            <a:r>
              <a:rPr lang="en-US" sz="2400" dirty="0" err="1" smtClean="0"/>
              <a:t>Leptosporangiate</a:t>
            </a:r>
            <a:r>
              <a:rPr lang="en-US" sz="2400" dirty="0" smtClean="0"/>
              <a:t> Ferns. Nearly all familiar ferns are members of the class </a:t>
            </a:r>
            <a:r>
              <a:rPr lang="en-US" sz="2400" dirty="0" err="1" smtClean="0"/>
              <a:t>Polypodiopsida</a:t>
            </a:r>
            <a:r>
              <a:rPr lang="en-US" sz="2400" dirty="0" smtClean="0"/>
              <a:t>, with at least 10,500 species. About 35 families and 320 genera are recognized in the class. </a:t>
            </a:r>
          </a:p>
          <a:p>
            <a:pPr indent="447675" algn="just"/>
            <a:r>
              <a:rPr lang="en-US" sz="2400" b="1" dirty="0" err="1" smtClean="0">
                <a:solidFill>
                  <a:schemeClr val="accent1">
                    <a:lumMod val="75000"/>
                  </a:schemeClr>
                </a:solidFill>
              </a:rPr>
              <a:t>Polypodiopsida</a:t>
            </a:r>
            <a:r>
              <a:rPr lang="en-US" sz="2400" b="1" dirty="0" smtClean="0">
                <a:solidFill>
                  <a:schemeClr val="accent1">
                    <a:lumMod val="75000"/>
                  </a:schemeClr>
                </a:solidFill>
              </a:rPr>
              <a:t> differ from </a:t>
            </a:r>
            <a:r>
              <a:rPr lang="en-US" sz="2400" b="1" dirty="0" err="1" smtClean="0">
                <a:solidFill>
                  <a:schemeClr val="accent1">
                    <a:lumMod val="75000"/>
                  </a:schemeClr>
                </a:solidFill>
              </a:rPr>
              <a:t>Psilotopsida</a:t>
            </a:r>
            <a:r>
              <a:rPr lang="en-US" sz="2400" b="1" dirty="0" smtClean="0">
                <a:solidFill>
                  <a:schemeClr val="accent1">
                    <a:lumMod val="75000"/>
                  </a:schemeClr>
                </a:solidFill>
              </a:rPr>
              <a:t> and </a:t>
            </a:r>
            <a:r>
              <a:rPr lang="en-US" sz="2400" b="1" dirty="0" err="1" smtClean="0">
                <a:solidFill>
                  <a:schemeClr val="accent1">
                    <a:lumMod val="75000"/>
                  </a:schemeClr>
                </a:solidFill>
              </a:rPr>
              <a:t>Marattiopsida</a:t>
            </a:r>
            <a:r>
              <a:rPr lang="en-US" sz="2400" b="1" dirty="0" smtClean="0">
                <a:solidFill>
                  <a:schemeClr val="accent1">
                    <a:lumMod val="75000"/>
                  </a:schemeClr>
                </a:solidFill>
              </a:rPr>
              <a:t> </a:t>
            </a:r>
            <a:r>
              <a:rPr lang="en-US" sz="2400" dirty="0" smtClean="0"/>
              <a:t>in being</a:t>
            </a:r>
            <a:r>
              <a:rPr lang="en-US" sz="2400" b="1" dirty="0" smtClean="0">
                <a:solidFill>
                  <a:schemeClr val="accent1">
                    <a:lumMod val="75000"/>
                  </a:schemeClr>
                </a:solidFill>
              </a:rPr>
              <a:t> </a:t>
            </a:r>
            <a:r>
              <a:rPr lang="en-US" sz="2400" b="1" dirty="0" err="1" smtClean="0">
                <a:solidFill>
                  <a:schemeClr val="accent1">
                    <a:lumMod val="75000"/>
                  </a:schemeClr>
                </a:solidFill>
              </a:rPr>
              <a:t>leptosporangiate</a:t>
            </a:r>
            <a:r>
              <a:rPr lang="en-US" sz="2400" dirty="0" smtClean="0"/>
              <a:t>; they differ from the water ferns, in being </a:t>
            </a:r>
            <a:r>
              <a:rPr lang="en-US" sz="2400" b="1" dirty="0" err="1" smtClean="0">
                <a:solidFill>
                  <a:schemeClr val="accent1">
                    <a:lumMod val="75000"/>
                  </a:schemeClr>
                </a:solidFill>
              </a:rPr>
              <a:t>homosporous</a:t>
            </a:r>
            <a:r>
              <a:rPr lang="en-US" sz="2400" dirty="0" smtClean="0"/>
              <a:t>. All ferns other than </a:t>
            </a:r>
            <a:r>
              <a:rPr lang="en-US" sz="2400" dirty="0" err="1" smtClean="0"/>
              <a:t>Psilotopsida</a:t>
            </a:r>
            <a:r>
              <a:rPr lang="en-US" sz="2400" dirty="0" smtClean="0"/>
              <a:t> and </a:t>
            </a:r>
            <a:r>
              <a:rPr lang="en-US" sz="2400" dirty="0" err="1" smtClean="0"/>
              <a:t>Marattiopsida</a:t>
            </a:r>
            <a:r>
              <a:rPr lang="en-US" sz="2400" dirty="0" smtClean="0"/>
              <a:t>, in fact, are </a:t>
            </a:r>
            <a:r>
              <a:rPr lang="en-US" sz="2400" dirty="0" err="1" smtClean="0"/>
              <a:t>leptosporangiate</a:t>
            </a:r>
            <a:r>
              <a:rPr lang="en-US" sz="2400" dirty="0" smtClean="0"/>
              <a:t>, and very few have the subterranean gametophytes with symbiotic fungi that are characteristic of the </a:t>
            </a:r>
            <a:r>
              <a:rPr lang="en-US" sz="2400" dirty="0" err="1" smtClean="0"/>
              <a:t>Psilotopsida</a:t>
            </a:r>
            <a:r>
              <a:rPr lang="en-US" sz="2400" dirty="0" smtClean="0"/>
              <a:t> and </a:t>
            </a:r>
            <a:r>
              <a:rPr lang="en-US" sz="2400" dirty="0" err="1" smtClean="0"/>
              <a:t>Marattiopsida</a:t>
            </a:r>
            <a:r>
              <a:rPr lang="en-US" sz="2400" dirty="0" smtClean="0"/>
              <a:t>. </a:t>
            </a:r>
            <a:endParaRPr lang="ru-RU" sz="2400" dirty="0"/>
          </a:p>
        </p:txBody>
      </p:sp>
      <p:sp>
        <p:nvSpPr>
          <p:cNvPr id="3" name="Прямоугольник 2"/>
          <p:cNvSpPr/>
          <p:nvPr/>
        </p:nvSpPr>
        <p:spPr>
          <a:xfrm>
            <a:off x="539552" y="692696"/>
            <a:ext cx="3850157" cy="584775"/>
          </a:xfrm>
          <a:prstGeom prst="rect">
            <a:avLst/>
          </a:prstGeom>
        </p:spPr>
        <p:txBody>
          <a:bodyPr wrap="none">
            <a:spAutoFit/>
          </a:bodyPr>
          <a:lstStyle/>
          <a:p>
            <a:r>
              <a:rPr lang="en-US" sz="3200" b="1" dirty="0" smtClean="0">
                <a:solidFill>
                  <a:schemeClr val="accent1">
                    <a:lumMod val="75000"/>
                  </a:schemeClr>
                </a:solidFill>
              </a:rPr>
              <a:t>Class </a:t>
            </a:r>
            <a:r>
              <a:rPr lang="en-US" sz="3200" b="1" dirty="0" err="1" smtClean="0">
                <a:solidFill>
                  <a:schemeClr val="accent1">
                    <a:lumMod val="75000"/>
                  </a:schemeClr>
                </a:solidFill>
              </a:rPr>
              <a:t>Polypodiopsida</a:t>
            </a:r>
            <a:r>
              <a:rPr lang="en-US" dirty="0" smtClean="0"/>
              <a:t> </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196752"/>
            <a:ext cx="8064896" cy="4154984"/>
          </a:xfrm>
          <a:prstGeom prst="rect">
            <a:avLst/>
          </a:prstGeom>
        </p:spPr>
        <p:txBody>
          <a:bodyPr wrap="square">
            <a:spAutoFit/>
          </a:bodyPr>
          <a:lstStyle/>
          <a:p>
            <a:pPr indent="447675" algn="just"/>
            <a:r>
              <a:rPr lang="en-US" sz="2400" dirty="0" smtClean="0"/>
              <a:t>Most garden and woodland ferns of temperate regions have rhizomes that produce new sets of leaves each year. The fern embryo produces a true root, but this soon withers, and the rest of the roots arise from the rhizomes near the bases of the leaves. </a:t>
            </a:r>
          </a:p>
          <a:p>
            <a:pPr indent="447675" algn="just"/>
            <a:r>
              <a:rPr lang="en-US" sz="2400" b="1" dirty="0" smtClean="0">
                <a:solidFill>
                  <a:schemeClr val="accent1">
                    <a:lumMod val="75000"/>
                  </a:schemeClr>
                </a:solidFill>
              </a:rPr>
              <a:t>Their leaves are called fronds </a:t>
            </a:r>
            <a:r>
              <a:rPr lang="en-US" sz="2400" dirty="0" smtClean="0"/>
              <a:t>because of</a:t>
            </a:r>
            <a:r>
              <a:rPr lang="en-US" sz="2400" b="1" dirty="0" smtClean="0"/>
              <a:t> </a:t>
            </a:r>
            <a:r>
              <a:rPr lang="en-US" sz="2400" b="1" dirty="0" smtClean="0">
                <a:solidFill>
                  <a:schemeClr val="accent1">
                    <a:lumMod val="75000"/>
                  </a:schemeClr>
                </a:solidFill>
              </a:rPr>
              <a:t>apical growth; </a:t>
            </a:r>
            <a:r>
              <a:rPr lang="en-US" sz="2400" dirty="0" smtClean="0"/>
              <a:t>are </a:t>
            </a:r>
            <a:r>
              <a:rPr lang="en-US" sz="2400" dirty="0" err="1" smtClean="0"/>
              <a:t>megaphylls</a:t>
            </a:r>
            <a:r>
              <a:rPr lang="en-US" sz="2400" dirty="0" smtClean="0"/>
              <a:t>, and they represent the most conspicuous part of the </a:t>
            </a:r>
            <a:r>
              <a:rPr lang="en-US" sz="2400" dirty="0" err="1" smtClean="0"/>
              <a:t>sporophyte</a:t>
            </a:r>
            <a:r>
              <a:rPr lang="en-US" sz="2400" dirty="0" smtClean="0"/>
              <a:t>. Their high surface-to-volume ratio allows them to capture sunlight much more effectively than the </a:t>
            </a:r>
            <a:r>
              <a:rPr lang="en-US" sz="2400" dirty="0" err="1" smtClean="0"/>
              <a:t>microphylls</a:t>
            </a:r>
            <a:r>
              <a:rPr lang="en-US" sz="2400" dirty="0" smtClean="0"/>
              <a:t> of the </a:t>
            </a:r>
            <a:r>
              <a:rPr lang="en-US" sz="2400" dirty="0" err="1" smtClean="0"/>
              <a:t>lycophytes</a:t>
            </a:r>
            <a:r>
              <a:rPr lang="en-US" sz="2400" dirty="0" smtClean="0"/>
              <a:t>. The ferns are the only seedless vascular plants to possess well-developed </a:t>
            </a:r>
            <a:r>
              <a:rPr lang="en-US" sz="2400" dirty="0" err="1" smtClean="0"/>
              <a:t>megaphylls</a:t>
            </a:r>
            <a:r>
              <a:rPr lang="en-US" sz="2400" dirty="0" smtClean="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04664"/>
            <a:ext cx="7920880" cy="6001643"/>
          </a:xfrm>
          <a:prstGeom prst="rect">
            <a:avLst/>
          </a:prstGeom>
        </p:spPr>
        <p:txBody>
          <a:bodyPr wrap="square">
            <a:spAutoFit/>
          </a:bodyPr>
          <a:lstStyle/>
          <a:p>
            <a:r>
              <a:rPr lang="en-US" sz="3200" b="1" dirty="0" smtClean="0">
                <a:solidFill>
                  <a:schemeClr val="accent1">
                    <a:lumMod val="75000"/>
                  </a:schemeClr>
                </a:solidFill>
              </a:rPr>
              <a:t>Vascular land plants – division </a:t>
            </a:r>
            <a:r>
              <a:rPr lang="en-US" sz="3200" b="1" dirty="0" err="1" smtClean="0">
                <a:solidFill>
                  <a:schemeClr val="accent1">
                    <a:lumMod val="75000"/>
                  </a:schemeClr>
                </a:solidFill>
              </a:rPr>
              <a:t>Tracheophyta</a:t>
            </a:r>
            <a:endParaRPr lang="en-US" sz="3200" b="1" dirty="0" smtClean="0">
              <a:solidFill>
                <a:schemeClr val="accent1">
                  <a:lumMod val="75000"/>
                </a:schemeClr>
              </a:solidFill>
            </a:endParaRPr>
          </a:p>
          <a:p>
            <a:pPr indent="447675" algn="just"/>
            <a:r>
              <a:rPr lang="en-US" sz="2200" dirty="0" smtClean="0"/>
              <a:t>The vascular plants are </a:t>
            </a:r>
            <a:r>
              <a:rPr lang="en-US" sz="2200" i="1" dirty="0" err="1" smtClean="0"/>
              <a:t>embryophytes</a:t>
            </a:r>
            <a:r>
              <a:rPr lang="en-US" sz="2200" dirty="0" smtClean="0"/>
              <a:t>, which is a large </a:t>
            </a:r>
            <a:r>
              <a:rPr lang="en-US" sz="2200" i="1" dirty="0" err="1" smtClean="0"/>
              <a:t>clade</a:t>
            </a:r>
            <a:r>
              <a:rPr lang="en-US" sz="2200" dirty="0" smtClean="0"/>
              <a:t> or related group, consisting of both non-vascular and vascular plants. The </a:t>
            </a:r>
            <a:r>
              <a:rPr lang="en-US" sz="2200" i="1" dirty="0" err="1" smtClean="0"/>
              <a:t>embryophytes</a:t>
            </a:r>
            <a:r>
              <a:rPr lang="en-US" sz="2200" dirty="0" smtClean="0"/>
              <a:t> are further broken down into the </a:t>
            </a:r>
            <a:r>
              <a:rPr lang="en-US" sz="2200" i="1" dirty="0" smtClean="0"/>
              <a:t>Bryophytes</a:t>
            </a:r>
            <a:r>
              <a:rPr lang="en-US" sz="2200" dirty="0" smtClean="0"/>
              <a:t> including mosses, liverworts, and non-vascular plants, and </a:t>
            </a:r>
            <a:r>
              <a:rPr lang="en-US" sz="2200" i="1" dirty="0" err="1" smtClean="0"/>
              <a:t>Tracheophyta</a:t>
            </a:r>
            <a:r>
              <a:rPr lang="en-US" sz="2200" dirty="0" smtClean="0"/>
              <a:t>. The term </a:t>
            </a:r>
            <a:r>
              <a:rPr lang="en-US" sz="2200" i="1" dirty="0" err="1" smtClean="0"/>
              <a:t>tracheophyte</a:t>
            </a:r>
            <a:r>
              <a:rPr lang="en-US" sz="2200" dirty="0" smtClean="0"/>
              <a:t> refers to the vascular tissue in vascular plants. </a:t>
            </a:r>
          </a:p>
          <a:p>
            <a:pPr indent="447675" algn="just"/>
            <a:r>
              <a:rPr lang="en-US" sz="2200" dirty="0" smtClean="0"/>
              <a:t>The </a:t>
            </a:r>
            <a:r>
              <a:rPr lang="en-US" sz="2200" dirty="0" err="1" smtClean="0"/>
              <a:t>tracheophytes</a:t>
            </a:r>
            <a:r>
              <a:rPr lang="en-US" sz="2200" dirty="0" smtClean="0"/>
              <a:t> are further divided into </a:t>
            </a:r>
            <a:r>
              <a:rPr lang="en-US" sz="2200" i="1" dirty="0" smtClean="0"/>
              <a:t>divisions</a:t>
            </a:r>
            <a:r>
              <a:rPr lang="en-US" sz="2200" dirty="0" smtClean="0"/>
              <a:t>. The divisions are distinguished mostly on how their </a:t>
            </a:r>
            <a:r>
              <a:rPr lang="en-US" sz="2200" i="1" dirty="0" smtClean="0"/>
              <a:t>spores</a:t>
            </a:r>
            <a:r>
              <a:rPr lang="en-US" sz="2200" dirty="0" smtClean="0"/>
              <a:t> and </a:t>
            </a:r>
            <a:r>
              <a:rPr lang="en-US" sz="2200" i="1" dirty="0" smtClean="0"/>
              <a:t>gametophytes</a:t>
            </a:r>
            <a:r>
              <a:rPr lang="en-US" sz="2200" dirty="0" smtClean="0"/>
              <a:t> function. </a:t>
            </a:r>
            <a:r>
              <a:rPr lang="en-US" sz="2200" b="1" dirty="0" smtClean="0">
                <a:solidFill>
                  <a:schemeClr val="accent1">
                    <a:lumMod val="75000"/>
                  </a:schemeClr>
                </a:solidFill>
              </a:rPr>
              <a:t>In </a:t>
            </a:r>
            <a:r>
              <a:rPr lang="en-US" sz="2200" b="1" i="1" dirty="0" smtClean="0">
                <a:solidFill>
                  <a:schemeClr val="accent1">
                    <a:lumMod val="75000"/>
                  </a:schemeClr>
                </a:solidFill>
              </a:rPr>
              <a:t>ferns</a:t>
            </a:r>
            <a:r>
              <a:rPr lang="en-US" sz="2200" b="1" dirty="0" smtClean="0">
                <a:solidFill>
                  <a:schemeClr val="accent1">
                    <a:lumMod val="75000"/>
                  </a:schemeClr>
                </a:solidFill>
              </a:rPr>
              <a:t> and </a:t>
            </a:r>
            <a:r>
              <a:rPr lang="en-US" sz="2200" b="1" i="1" dirty="0" smtClean="0">
                <a:solidFill>
                  <a:schemeClr val="accent1">
                    <a:lumMod val="75000"/>
                  </a:schemeClr>
                </a:solidFill>
              </a:rPr>
              <a:t>club-mosses</a:t>
            </a:r>
            <a:r>
              <a:rPr lang="en-US" sz="2200" b="1" dirty="0" smtClean="0">
                <a:solidFill>
                  <a:schemeClr val="accent1">
                    <a:lumMod val="75000"/>
                  </a:schemeClr>
                </a:solidFill>
              </a:rPr>
              <a:t>, the gametophyte becomes a free-living generation. </a:t>
            </a:r>
          </a:p>
          <a:p>
            <a:pPr indent="447675" algn="just"/>
            <a:r>
              <a:rPr lang="en-US" sz="2200" b="1" dirty="0" smtClean="0">
                <a:solidFill>
                  <a:schemeClr val="accent1">
                    <a:lumMod val="75000"/>
                  </a:schemeClr>
                </a:solidFill>
              </a:rPr>
              <a:t>In </a:t>
            </a:r>
            <a:r>
              <a:rPr lang="en-US" sz="2200" b="1" i="1" dirty="0" smtClean="0">
                <a:solidFill>
                  <a:schemeClr val="accent1">
                    <a:lumMod val="75000"/>
                  </a:schemeClr>
                </a:solidFill>
              </a:rPr>
              <a:t>gymnosperms</a:t>
            </a:r>
            <a:r>
              <a:rPr lang="en-US" sz="2200" b="1" dirty="0" smtClean="0">
                <a:solidFill>
                  <a:schemeClr val="accent1">
                    <a:lumMod val="75000"/>
                  </a:schemeClr>
                </a:solidFill>
              </a:rPr>
              <a:t> (conifers) and </a:t>
            </a:r>
            <a:r>
              <a:rPr lang="en-US" sz="2200" b="1" i="1" dirty="0" smtClean="0">
                <a:solidFill>
                  <a:schemeClr val="accent1">
                    <a:lumMod val="75000"/>
                  </a:schemeClr>
                </a:solidFill>
              </a:rPr>
              <a:t>angiosperms</a:t>
            </a:r>
            <a:r>
              <a:rPr lang="en-US" sz="2200" b="1" dirty="0" smtClean="0">
                <a:solidFill>
                  <a:schemeClr val="accent1">
                    <a:lumMod val="75000"/>
                  </a:schemeClr>
                </a:solidFill>
              </a:rPr>
              <a:t> (flowering plants), the gametophyte is dependent on the </a:t>
            </a:r>
            <a:r>
              <a:rPr lang="en-US" sz="2200" b="1" dirty="0" err="1" smtClean="0">
                <a:solidFill>
                  <a:schemeClr val="accent1">
                    <a:lumMod val="75000"/>
                  </a:schemeClr>
                </a:solidFill>
              </a:rPr>
              <a:t>sporophyte</a:t>
            </a:r>
            <a:r>
              <a:rPr lang="en-US" sz="2200" b="1" dirty="0" smtClean="0">
                <a:solidFill>
                  <a:schemeClr val="accent1">
                    <a:lumMod val="75000"/>
                  </a:schemeClr>
                </a:solidFill>
              </a:rPr>
              <a:t>. </a:t>
            </a:r>
            <a:r>
              <a:rPr lang="en-US" sz="2200" dirty="0" smtClean="0"/>
              <a:t>The gametes developed within become a </a:t>
            </a:r>
            <a:r>
              <a:rPr lang="en-US" sz="2200" i="1" dirty="0" smtClean="0"/>
              <a:t>seed</a:t>
            </a:r>
            <a:r>
              <a:rPr lang="en-US" sz="2200" dirty="0" smtClean="0"/>
              <a:t>, forming the next </a:t>
            </a:r>
            <a:r>
              <a:rPr lang="en-US" sz="2200" i="1" dirty="0" err="1" smtClean="0"/>
              <a:t>sporophyte</a:t>
            </a:r>
            <a:r>
              <a:rPr lang="en-US" sz="2200" dirty="0" smtClean="0"/>
              <a:t> generation. While every vascular plant shows an </a:t>
            </a:r>
            <a:r>
              <a:rPr lang="en-US" sz="2200" i="1" dirty="0" smtClean="0"/>
              <a:t>alternation of generations</a:t>
            </a:r>
            <a:r>
              <a:rPr lang="en-US" sz="2200" dirty="0" smtClean="0"/>
              <a:t> with a </a:t>
            </a:r>
            <a:r>
              <a:rPr lang="en-US" sz="2200" i="1" dirty="0" smtClean="0"/>
              <a:t>dominant </a:t>
            </a:r>
            <a:r>
              <a:rPr lang="en-US" sz="2200" i="1" dirty="0" err="1" smtClean="0"/>
              <a:t>sporophyte</a:t>
            </a:r>
            <a:r>
              <a:rPr lang="en-US" sz="2200" dirty="0" smtClean="0"/>
              <a:t>, they differ on how they go about distributing spores and seeds.</a:t>
            </a:r>
            <a:endParaRPr lang="ru-RU" sz="2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5" name="Picture 3"/>
          <p:cNvPicPr>
            <a:picLocks noChangeAspect="1" noChangeArrowheads="1"/>
          </p:cNvPicPr>
          <p:nvPr/>
        </p:nvPicPr>
        <p:blipFill>
          <a:blip r:embed="rId2" cstate="print">
            <a:lum bright="10000" contrast="10000"/>
          </a:blip>
          <a:srcRect/>
          <a:stretch>
            <a:fillRect/>
          </a:stretch>
        </p:blipFill>
        <p:spPr bwMode="auto">
          <a:xfrm>
            <a:off x="5220072" y="404664"/>
            <a:ext cx="2929699" cy="4680000"/>
          </a:xfrm>
          <a:prstGeom prst="rect">
            <a:avLst/>
          </a:prstGeom>
          <a:noFill/>
          <a:ln w="9525">
            <a:noFill/>
            <a:miter lim="800000"/>
            <a:headEnd/>
            <a:tailEnd/>
          </a:ln>
        </p:spPr>
      </p:pic>
      <p:sp>
        <p:nvSpPr>
          <p:cNvPr id="9" name="Прямоугольник 8"/>
          <p:cNvSpPr/>
          <p:nvPr/>
        </p:nvSpPr>
        <p:spPr>
          <a:xfrm>
            <a:off x="5292080" y="5229200"/>
            <a:ext cx="3563888" cy="707886"/>
          </a:xfrm>
          <a:prstGeom prst="rect">
            <a:avLst/>
          </a:prstGeom>
        </p:spPr>
        <p:txBody>
          <a:bodyPr wrap="square">
            <a:spAutoFit/>
          </a:bodyPr>
          <a:lstStyle/>
          <a:p>
            <a:r>
              <a:rPr lang="en-US" sz="2000" b="1" dirty="0" smtClean="0"/>
              <a:t>Fig. - Fiddleheads Ostrich fern (</a:t>
            </a:r>
            <a:r>
              <a:rPr lang="en-US" sz="2000" b="1" i="1" dirty="0" err="1" smtClean="0"/>
              <a:t>Matteuccia</a:t>
            </a:r>
            <a:r>
              <a:rPr lang="en-US" sz="2000" b="1" i="1" dirty="0" smtClean="0"/>
              <a:t> </a:t>
            </a:r>
            <a:r>
              <a:rPr lang="en-US" sz="2000" b="1" i="1" dirty="0" err="1" smtClean="0"/>
              <a:t>struthiopteris</a:t>
            </a:r>
            <a:r>
              <a:rPr lang="en-US" sz="2000" b="1" dirty="0" smtClean="0"/>
              <a:t>)</a:t>
            </a:r>
            <a:endParaRPr lang="ru-RU" sz="2000" b="1" dirty="0"/>
          </a:p>
        </p:txBody>
      </p:sp>
      <p:sp>
        <p:nvSpPr>
          <p:cNvPr id="8" name="Прямоугольник 7"/>
          <p:cNvSpPr/>
          <p:nvPr/>
        </p:nvSpPr>
        <p:spPr>
          <a:xfrm>
            <a:off x="251520" y="1124744"/>
            <a:ext cx="4392488" cy="3416320"/>
          </a:xfrm>
          <a:prstGeom prst="rect">
            <a:avLst/>
          </a:prstGeom>
        </p:spPr>
        <p:txBody>
          <a:bodyPr wrap="square">
            <a:spAutoFit/>
          </a:bodyPr>
          <a:lstStyle/>
          <a:p>
            <a:pPr indent="447675" algn="just"/>
            <a:r>
              <a:rPr lang="en-US" sz="2400" dirty="0" smtClean="0"/>
              <a:t>Commonly, the fronds are compound; that is, the lamina is divided into leaflets, or </a:t>
            </a:r>
            <a:r>
              <a:rPr lang="en-US" sz="2400" b="1" dirty="0" err="1" smtClean="0">
                <a:solidFill>
                  <a:schemeClr val="accent1">
                    <a:lumMod val="75000"/>
                  </a:schemeClr>
                </a:solidFill>
              </a:rPr>
              <a:t>pinnae</a:t>
            </a:r>
            <a:r>
              <a:rPr lang="en-US" sz="2400" b="1" dirty="0" smtClean="0">
                <a:solidFill>
                  <a:schemeClr val="accent1">
                    <a:lumMod val="75000"/>
                  </a:schemeClr>
                </a:solidFill>
              </a:rPr>
              <a:t>, which are attached to the rachis, an extension </a:t>
            </a:r>
            <a:r>
              <a:rPr lang="en-US" sz="2400" dirty="0" smtClean="0"/>
              <a:t>of the leaf stalk, or petiole. In nearly all ferns, the young leaves are coiled (</a:t>
            </a:r>
            <a:r>
              <a:rPr lang="en-US" sz="2400" dirty="0" err="1" smtClean="0"/>
              <a:t>circinate</a:t>
            </a:r>
            <a:r>
              <a:rPr lang="en-US" sz="2400" dirty="0" smtClean="0"/>
              <a:t>); they are commonly referred to as “fiddleheads” (Fig.). </a:t>
            </a:r>
            <a:endParaRPr lang="ru-RU"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548680"/>
            <a:ext cx="8280920" cy="5632311"/>
          </a:xfrm>
          <a:prstGeom prst="rect">
            <a:avLst/>
          </a:prstGeom>
        </p:spPr>
        <p:txBody>
          <a:bodyPr wrap="square">
            <a:spAutoFit/>
          </a:bodyPr>
          <a:lstStyle/>
          <a:p>
            <a:pPr indent="447675" algn="just"/>
            <a:r>
              <a:rPr lang="en-US" sz="2400" dirty="0" smtClean="0"/>
              <a:t>This type of leaf development is known as </a:t>
            </a:r>
            <a:r>
              <a:rPr lang="en-US" sz="2400" b="1" dirty="0" err="1" smtClean="0"/>
              <a:t>circinate</a:t>
            </a:r>
            <a:r>
              <a:rPr lang="en-US" sz="2400" b="1" dirty="0" smtClean="0"/>
              <a:t> </a:t>
            </a:r>
            <a:r>
              <a:rPr lang="en-US" sz="2400" b="1" dirty="0" err="1" smtClean="0"/>
              <a:t>vernation</a:t>
            </a:r>
            <a:r>
              <a:rPr lang="en-US" sz="2400" b="1" dirty="0" smtClean="0"/>
              <a:t>. Uncoiling of the fiddlehead </a:t>
            </a:r>
            <a:r>
              <a:rPr lang="en-US" sz="2400" dirty="0" smtClean="0"/>
              <a:t>results from more rapid growth on the inner than on the outer surface of the leaf early in development. This type of </a:t>
            </a:r>
            <a:r>
              <a:rPr lang="en-US" sz="2400" dirty="0" err="1" smtClean="0"/>
              <a:t>vernation</a:t>
            </a:r>
            <a:r>
              <a:rPr lang="en-US" sz="2400" dirty="0" smtClean="0"/>
              <a:t> protects the delicate embryonic leaf tip during development. </a:t>
            </a:r>
          </a:p>
          <a:p>
            <a:pPr indent="447675" algn="just"/>
            <a:r>
              <a:rPr lang="en-US" sz="2400" dirty="0" smtClean="0"/>
              <a:t>Both fiddleheads and rhizomes are usually clothed with either hairs or scales, both of which are epidermal outgrowths; the characteristics of these structures are important in fern classification. </a:t>
            </a:r>
          </a:p>
          <a:p>
            <a:pPr indent="447675" algn="just"/>
            <a:r>
              <a:rPr lang="en-US" sz="2400" dirty="0" smtClean="0"/>
              <a:t>The sporangia of </a:t>
            </a:r>
            <a:r>
              <a:rPr lang="en-US" sz="2400" dirty="0" err="1" smtClean="0"/>
              <a:t>Polypodiopsida</a:t>
            </a:r>
            <a:r>
              <a:rPr lang="en-US" sz="2400" dirty="0" smtClean="0"/>
              <a:t> occur on the margins or lower surfaces of the leaves, on specially modified leaves, or on separate stalks. The sporangia commonly occur in clusters called </a:t>
            </a:r>
            <a:r>
              <a:rPr lang="en-US" sz="2400" b="1" dirty="0" err="1" smtClean="0">
                <a:solidFill>
                  <a:schemeClr val="accent1">
                    <a:lumMod val="75000"/>
                  </a:schemeClr>
                </a:solidFill>
              </a:rPr>
              <a:t>sori</a:t>
            </a:r>
            <a:r>
              <a:rPr lang="en-US" sz="2400" b="1" dirty="0" smtClean="0">
                <a:solidFill>
                  <a:schemeClr val="accent1">
                    <a:lumMod val="75000"/>
                  </a:schemeClr>
                </a:solidFill>
              </a:rPr>
              <a:t> (singular: </a:t>
            </a:r>
            <a:r>
              <a:rPr lang="en-US" sz="2400" b="1" dirty="0" err="1" smtClean="0">
                <a:solidFill>
                  <a:schemeClr val="accent1">
                    <a:lumMod val="75000"/>
                  </a:schemeClr>
                </a:solidFill>
              </a:rPr>
              <a:t>sorus</a:t>
            </a:r>
            <a:r>
              <a:rPr lang="en-US" sz="2400" b="1" dirty="0" smtClean="0">
                <a:solidFill>
                  <a:schemeClr val="accent1">
                    <a:lumMod val="75000"/>
                  </a:schemeClr>
                </a:solidFill>
              </a:rPr>
              <a:t>) </a:t>
            </a:r>
            <a:r>
              <a:rPr lang="en-US" sz="2400" dirty="0" smtClean="0"/>
              <a:t>(</a:t>
            </a:r>
            <a:r>
              <a:rPr lang="en-US" sz="2400" dirty="0" smtClean="0"/>
              <a:t>Fig.9), </a:t>
            </a:r>
            <a:r>
              <a:rPr lang="en-US" sz="2400" dirty="0" smtClean="0"/>
              <a:t>which may appear as yellow, orange, brownish, or blackish lines, dots, or broad patches on the lower surface of a frond. </a:t>
            </a:r>
            <a:endParaRPr lang="ru-RU"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611560" y="404664"/>
            <a:ext cx="2764801" cy="3348000"/>
          </a:xfrm>
          <a:prstGeom prst="rect">
            <a:avLst/>
          </a:prstGeom>
          <a:noFill/>
          <a:ln w="9525">
            <a:noFill/>
            <a:miter lim="800000"/>
            <a:headEnd/>
            <a:tailEnd/>
          </a:ln>
        </p:spPr>
      </p:pic>
      <p:pic>
        <p:nvPicPr>
          <p:cNvPr id="3" name="Picture 3"/>
          <p:cNvPicPr>
            <a:picLocks noChangeAspect="1" noChangeArrowheads="1"/>
          </p:cNvPicPr>
          <p:nvPr/>
        </p:nvPicPr>
        <p:blipFill>
          <a:blip r:embed="rId3" cstate="print"/>
          <a:srcRect/>
          <a:stretch>
            <a:fillRect/>
          </a:stretch>
        </p:blipFill>
        <p:spPr bwMode="auto">
          <a:xfrm>
            <a:off x="4139952" y="404664"/>
            <a:ext cx="4553625" cy="3348000"/>
          </a:xfrm>
          <a:prstGeom prst="rect">
            <a:avLst/>
          </a:prstGeom>
          <a:noFill/>
          <a:ln w="9525">
            <a:noFill/>
            <a:miter lim="800000"/>
            <a:headEnd/>
            <a:tailEnd/>
          </a:ln>
        </p:spPr>
      </p:pic>
      <p:sp>
        <p:nvSpPr>
          <p:cNvPr id="4" name="Прямоугольник 3"/>
          <p:cNvSpPr/>
          <p:nvPr/>
        </p:nvSpPr>
        <p:spPr>
          <a:xfrm>
            <a:off x="179512" y="4365104"/>
            <a:ext cx="8820472" cy="1631216"/>
          </a:xfrm>
          <a:prstGeom prst="rect">
            <a:avLst/>
          </a:prstGeom>
        </p:spPr>
        <p:txBody>
          <a:bodyPr wrap="square">
            <a:spAutoFit/>
          </a:bodyPr>
          <a:lstStyle/>
          <a:p>
            <a:r>
              <a:rPr lang="en-US" b="1" dirty="0" smtClean="0"/>
              <a:t>Fig </a:t>
            </a:r>
            <a:r>
              <a:rPr lang="en-US" b="1" dirty="0" smtClean="0"/>
              <a:t>9</a:t>
            </a:r>
            <a:r>
              <a:rPr lang="en-US" b="1" dirty="0" smtClean="0"/>
              <a:t>- </a:t>
            </a:r>
            <a:r>
              <a:rPr lang="en-US" b="1" dirty="0" err="1" smtClean="0"/>
              <a:t>Sori</a:t>
            </a:r>
            <a:r>
              <a:rPr lang="en-US" b="1" dirty="0" smtClean="0"/>
              <a:t>. </a:t>
            </a:r>
            <a:r>
              <a:rPr lang="en-US" sz="2000" dirty="0" smtClean="0"/>
              <a:t>Clusters of sporangia, or </a:t>
            </a:r>
            <a:r>
              <a:rPr lang="en-US" sz="2000" dirty="0" err="1" smtClean="0"/>
              <a:t>sori</a:t>
            </a:r>
            <a:r>
              <a:rPr lang="en-US" sz="2000" dirty="0" smtClean="0"/>
              <a:t>, are found on the undersides or margins of the leaves of ferns. </a:t>
            </a:r>
          </a:p>
          <a:p>
            <a:pPr marL="342900" indent="-342900">
              <a:buAutoNum type="alphaLcParenBoth"/>
            </a:pPr>
            <a:r>
              <a:rPr lang="en-US" sz="2000" dirty="0" smtClean="0"/>
              <a:t>In</a:t>
            </a:r>
            <a:r>
              <a:rPr lang="en-US" sz="2000" i="1" dirty="0" smtClean="0"/>
              <a:t> </a:t>
            </a:r>
            <a:r>
              <a:rPr lang="en-US" sz="2000" i="1" dirty="0" err="1" smtClean="0"/>
              <a:t>Polypodium</a:t>
            </a:r>
            <a:r>
              <a:rPr lang="en-US" sz="2000" i="1" dirty="0" smtClean="0"/>
              <a:t> </a:t>
            </a:r>
            <a:r>
              <a:rPr lang="en-US" sz="2000" i="1" dirty="0" err="1" smtClean="0"/>
              <a:t>virginianum</a:t>
            </a:r>
            <a:r>
              <a:rPr lang="en-US" sz="2000" i="1" dirty="0" smtClean="0"/>
              <a:t> </a:t>
            </a:r>
            <a:r>
              <a:rPr lang="en-US" sz="2000" dirty="0" smtClean="0"/>
              <a:t>and other ferns of this genus, the </a:t>
            </a:r>
            <a:r>
              <a:rPr lang="en-US" sz="2000" dirty="0" err="1" smtClean="0"/>
              <a:t>sori</a:t>
            </a:r>
            <a:r>
              <a:rPr lang="en-US" sz="2000" dirty="0" smtClean="0"/>
              <a:t> are bare</a:t>
            </a:r>
            <a:r>
              <a:rPr lang="en-US" sz="2000" i="1" dirty="0" smtClean="0"/>
              <a:t>. </a:t>
            </a:r>
          </a:p>
          <a:p>
            <a:pPr>
              <a:buAutoNum type="alphaLcParenBoth"/>
            </a:pPr>
            <a:r>
              <a:rPr lang="en-US" sz="2000" dirty="0" smtClean="0"/>
              <a:t> In</a:t>
            </a:r>
            <a:r>
              <a:rPr lang="en-US" sz="2000" i="1" dirty="0" smtClean="0"/>
              <a:t> </a:t>
            </a:r>
            <a:r>
              <a:rPr lang="en-US" sz="2000" dirty="0" smtClean="0"/>
              <a:t>this </a:t>
            </a:r>
            <a:r>
              <a:rPr lang="en-US" sz="2000" i="1" dirty="0" err="1" smtClean="0"/>
              <a:t>Polystichum</a:t>
            </a:r>
            <a:r>
              <a:rPr lang="en-US" sz="2000" i="1" dirty="0" smtClean="0"/>
              <a:t> </a:t>
            </a:r>
            <a:r>
              <a:rPr lang="en-US" sz="2000" dirty="0" smtClean="0"/>
              <a:t>species, the </a:t>
            </a:r>
            <a:r>
              <a:rPr lang="en-US" sz="2000" dirty="0" err="1" smtClean="0"/>
              <a:t>indusia</a:t>
            </a:r>
            <a:r>
              <a:rPr lang="en-US" sz="2000" dirty="0" smtClean="0"/>
              <a:t>, which completely cover the </a:t>
            </a:r>
            <a:r>
              <a:rPr lang="en-US" sz="2000" dirty="0" err="1" smtClean="0"/>
              <a:t>sori</a:t>
            </a:r>
            <a:r>
              <a:rPr lang="en-US" sz="2000" dirty="0" smtClean="0"/>
              <a:t>, eventually contract, exposing the sporangia as they near maturity. </a:t>
            </a:r>
            <a:endParaRPr lang="ru-RU" sz="2000" dirty="0"/>
          </a:p>
        </p:txBody>
      </p:sp>
      <p:sp>
        <p:nvSpPr>
          <p:cNvPr id="5" name="TextBox 4"/>
          <p:cNvSpPr txBox="1"/>
          <p:nvPr/>
        </p:nvSpPr>
        <p:spPr>
          <a:xfrm>
            <a:off x="1691680" y="3789040"/>
            <a:ext cx="504056" cy="400110"/>
          </a:xfrm>
          <a:prstGeom prst="rect">
            <a:avLst/>
          </a:prstGeom>
          <a:noFill/>
        </p:spPr>
        <p:txBody>
          <a:bodyPr wrap="square" rtlCol="0">
            <a:spAutoFit/>
          </a:bodyPr>
          <a:lstStyle/>
          <a:p>
            <a:r>
              <a:rPr lang="en-US" sz="2000" b="1" dirty="0" smtClean="0"/>
              <a:t>a</a:t>
            </a:r>
            <a:endParaRPr lang="ru-RU" sz="2000" b="1" dirty="0"/>
          </a:p>
        </p:txBody>
      </p:sp>
      <p:sp>
        <p:nvSpPr>
          <p:cNvPr id="6" name="TextBox 5"/>
          <p:cNvSpPr txBox="1"/>
          <p:nvPr/>
        </p:nvSpPr>
        <p:spPr>
          <a:xfrm>
            <a:off x="6084168" y="3789040"/>
            <a:ext cx="648072" cy="400110"/>
          </a:xfrm>
          <a:prstGeom prst="rect">
            <a:avLst/>
          </a:prstGeom>
          <a:noFill/>
        </p:spPr>
        <p:txBody>
          <a:bodyPr wrap="square" rtlCol="0">
            <a:spAutoFit/>
          </a:bodyPr>
          <a:lstStyle/>
          <a:p>
            <a:r>
              <a:rPr lang="en-US" sz="2000" b="1" dirty="0" smtClean="0"/>
              <a:t>b</a:t>
            </a:r>
            <a:endParaRPr lang="ru-RU" sz="20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8568952" cy="2308324"/>
          </a:xfrm>
          <a:prstGeom prst="rect">
            <a:avLst/>
          </a:prstGeom>
        </p:spPr>
        <p:txBody>
          <a:bodyPr wrap="square">
            <a:spAutoFit/>
          </a:bodyPr>
          <a:lstStyle/>
          <a:p>
            <a:pPr indent="447675" algn="just"/>
            <a:r>
              <a:rPr lang="en-US" sz="2400" dirty="0" smtClean="0"/>
              <a:t>In many genera, the young </a:t>
            </a:r>
            <a:r>
              <a:rPr lang="en-US" sz="2400" dirty="0" err="1" smtClean="0"/>
              <a:t>sori</a:t>
            </a:r>
            <a:r>
              <a:rPr lang="en-US" sz="2400" dirty="0" smtClean="0"/>
              <a:t> are covered by specialized outgrowths of the leaf, the </a:t>
            </a:r>
            <a:r>
              <a:rPr lang="en-US" sz="2400" b="1" dirty="0" err="1" smtClean="0">
                <a:solidFill>
                  <a:schemeClr val="accent1">
                    <a:lumMod val="75000"/>
                  </a:schemeClr>
                </a:solidFill>
              </a:rPr>
              <a:t>indusia</a:t>
            </a:r>
            <a:r>
              <a:rPr lang="en-US" sz="2400" b="1" dirty="0" smtClean="0">
                <a:solidFill>
                  <a:schemeClr val="accent1">
                    <a:lumMod val="75000"/>
                  </a:schemeClr>
                </a:solidFill>
              </a:rPr>
              <a:t> (singular: </a:t>
            </a:r>
            <a:r>
              <a:rPr lang="en-US" sz="2400" b="1" dirty="0" err="1" smtClean="0">
                <a:solidFill>
                  <a:schemeClr val="accent1">
                    <a:lumMod val="75000"/>
                  </a:schemeClr>
                </a:solidFill>
              </a:rPr>
              <a:t>indusium</a:t>
            </a:r>
            <a:r>
              <a:rPr lang="en-US" sz="2400" b="1" dirty="0" smtClean="0">
                <a:solidFill>
                  <a:schemeClr val="accent1">
                    <a:lumMod val="75000"/>
                  </a:schemeClr>
                </a:solidFill>
              </a:rPr>
              <a:t>; </a:t>
            </a:r>
            <a:r>
              <a:rPr lang="en-US" sz="2400" dirty="0" smtClean="0"/>
              <a:t>Fig.10), </a:t>
            </a:r>
            <a:r>
              <a:rPr lang="en-US" sz="2400" dirty="0" smtClean="0"/>
              <a:t>which may shrivel when the sporangia are ripe and ready to shed their spores. The shape of the </a:t>
            </a:r>
            <a:r>
              <a:rPr lang="en-US" sz="2400" dirty="0" err="1" smtClean="0"/>
              <a:t>sorus</a:t>
            </a:r>
            <a:r>
              <a:rPr lang="en-US" sz="2400" dirty="0" smtClean="0"/>
              <a:t>, its position, and the presence or absence of an </a:t>
            </a:r>
            <a:r>
              <a:rPr lang="en-US" sz="2400" dirty="0" err="1" smtClean="0"/>
              <a:t>indusium</a:t>
            </a:r>
            <a:r>
              <a:rPr lang="en-US" sz="2400" dirty="0" smtClean="0"/>
              <a:t> are important characteristics in the taxonomy of the </a:t>
            </a:r>
            <a:r>
              <a:rPr lang="en-US" sz="2400" dirty="0" err="1" smtClean="0"/>
              <a:t>Polypodiopsida</a:t>
            </a:r>
            <a:r>
              <a:rPr lang="en-US" sz="2400" dirty="0" smtClean="0"/>
              <a:t>.</a:t>
            </a:r>
            <a:endParaRPr lang="ru-RU" sz="2400" dirty="0" smtClean="0">
              <a:solidFill>
                <a:schemeClr val="accent1">
                  <a:lumMod val="75000"/>
                </a:schemeClr>
              </a:solidFill>
            </a:endParaRPr>
          </a:p>
        </p:txBody>
      </p:sp>
      <p:pic>
        <p:nvPicPr>
          <p:cNvPr id="106500" name="Picture 4"/>
          <p:cNvPicPr>
            <a:picLocks noChangeAspect="1" noChangeArrowheads="1"/>
          </p:cNvPicPr>
          <p:nvPr/>
        </p:nvPicPr>
        <p:blipFill>
          <a:blip r:embed="rId2" cstate="print"/>
          <a:srcRect r="5322"/>
          <a:stretch>
            <a:fillRect/>
          </a:stretch>
        </p:blipFill>
        <p:spPr bwMode="auto">
          <a:xfrm>
            <a:off x="323528" y="2636912"/>
            <a:ext cx="4752528" cy="3314700"/>
          </a:xfrm>
          <a:prstGeom prst="rect">
            <a:avLst/>
          </a:prstGeom>
          <a:noFill/>
          <a:ln w="9525">
            <a:noFill/>
            <a:miter lim="800000"/>
            <a:headEnd/>
            <a:tailEnd/>
          </a:ln>
        </p:spPr>
      </p:pic>
      <p:cxnSp>
        <p:nvCxnSpPr>
          <p:cNvPr id="7" name="Прямая со стрелкой 6"/>
          <p:cNvCxnSpPr/>
          <p:nvPr/>
        </p:nvCxnSpPr>
        <p:spPr>
          <a:xfrm>
            <a:off x="4427984" y="3140968"/>
            <a:ext cx="122413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3203848" y="5589240"/>
            <a:ext cx="576064" cy="64807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flipH="1">
            <a:off x="827584" y="5013176"/>
            <a:ext cx="72008" cy="115212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flipH="1">
            <a:off x="899592" y="5373216"/>
            <a:ext cx="576064" cy="72008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Прямоугольник 16"/>
          <p:cNvSpPr/>
          <p:nvPr/>
        </p:nvSpPr>
        <p:spPr>
          <a:xfrm>
            <a:off x="251520" y="6165304"/>
            <a:ext cx="1243417" cy="400110"/>
          </a:xfrm>
          <a:prstGeom prst="rect">
            <a:avLst/>
          </a:prstGeom>
        </p:spPr>
        <p:txBody>
          <a:bodyPr wrap="none">
            <a:spAutoFit/>
          </a:bodyPr>
          <a:lstStyle/>
          <a:p>
            <a:r>
              <a:rPr lang="en-US" sz="2000" b="1" dirty="0" smtClean="0"/>
              <a:t>Sporangia</a:t>
            </a:r>
            <a:endParaRPr lang="ru-RU" sz="2000" b="1" dirty="0"/>
          </a:p>
        </p:txBody>
      </p:sp>
      <p:sp>
        <p:nvSpPr>
          <p:cNvPr id="18" name="Прямоугольник 17"/>
          <p:cNvSpPr/>
          <p:nvPr/>
        </p:nvSpPr>
        <p:spPr>
          <a:xfrm>
            <a:off x="3275856" y="6237312"/>
            <a:ext cx="1178528" cy="400110"/>
          </a:xfrm>
          <a:prstGeom prst="rect">
            <a:avLst/>
          </a:prstGeom>
        </p:spPr>
        <p:txBody>
          <a:bodyPr wrap="none">
            <a:spAutoFit/>
          </a:bodyPr>
          <a:lstStyle/>
          <a:p>
            <a:r>
              <a:rPr lang="en-US" sz="2000" b="1" dirty="0" err="1" smtClean="0"/>
              <a:t>Indusium</a:t>
            </a:r>
            <a:endParaRPr lang="ru-RU" sz="2000" b="1" dirty="0"/>
          </a:p>
        </p:txBody>
      </p:sp>
      <p:sp>
        <p:nvSpPr>
          <p:cNvPr id="20" name="Прямоугольник 19"/>
          <p:cNvSpPr/>
          <p:nvPr/>
        </p:nvSpPr>
        <p:spPr>
          <a:xfrm>
            <a:off x="5580112" y="2924944"/>
            <a:ext cx="630557" cy="400110"/>
          </a:xfrm>
          <a:prstGeom prst="rect">
            <a:avLst/>
          </a:prstGeom>
        </p:spPr>
        <p:txBody>
          <a:bodyPr wrap="none">
            <a:spAutoFit/>
          </a:bodyPr>
          <a:lstStyle/>
          <a:p>
            <a:r>
              <a:rPr lang="en-US" sz="2000" b="1" dirty="0" smtClean="0"/>
              <a:t>Leaf</a:t>
            </a:r>
            <a:endParaRPr lang="ru-RU" sz="2000" b="1" dirty="0"/>
          </a:p>
        </p:txBody>
      </p:sp>
      <p:sp>
        <p:nvSpPr>
          <p:cNvPr id="21" name="Прямоугольник 20"/>
          <p:cNvSpPr/>
          <p:nvPr/>
        </p:nvSpPr>
        <p:spPr>
          <a:xfrm>
            <a:off x="5220072" y="3717032"/>
            <a:ext cx="3672408" cy="2862322"/>
          </a:xfrm>
          <a:prstGeom prst="rect">
            <a:avLst/>
          </a:prstGeom>
        </p:spPr>
        <p:txBody>
          <a:bodyPr wrap="square">
            <a:spAutoFit/>
          </a:bodyPr>
          <a:lstStyle/>
          <a:p>
            <a:pPr algn="just"/>
            <a:r>
              <a:rPr lang="en-US" sz="2000" b="1" dirty="0" smtClean="0"/>
              <a:t>Fig.10 </a:t>
            </a:r>
            <a:r>
              <a:rPr lang="en-US" sz="2000" b="1" dirty="0" smtClean="0"/>
              <a:t>- </a:t>
            </a:r>
            <a:r>
              <a:rPr lang="en-US" sz="2000" b="1" dirty="0" err="1" smtClean="0"/>
              <a:t>Sorus</a:t>
            </a:r>
            <a:r>
              <a:rPr lang="en-US" sz="2000" b="1" dirty="0" smtClean="0"/>
              <a:t> with an </a:t>
            </a:r>
            <a:r>
              <a:rPr lang="en-US" sz="2000" b="1" dirty="0" err="1" smtClean="0"/>
              <a:t>indusium</a:t>
            </a:r>
            <a:r>
              <a:rPr lang="en-US" sz="2000" b="1" dirty="0" smtClean="0"/>
              <a:t> </a:t>
            </a:r>
            <a:r>
              <a:rPr lang="en-US" sz="2000" dirty="0" smtClean="0"/>
              <a:t>Transverse section of a leaf of</a:t>
            </a:r>
          </a:p>
          <a:p>
            <a:pPr algn="just"/>
            <a:r>
              <a:rPr lang="en-US" sz="2000" i="1" dirty="0" err="1" smtClean="0"/>
              <a:t>Cyrtomium</a:t>
            </a:r>
            <a:r>
              <a:rPr lang="en-US" sz="2000" i="1" dirty="0" smtClean="0"/>
              <a:t> </a:t>
            </a:r>
            <a:r>
              <a:rPr lang="en-US" sz="2000" i="1" dirty="0" err="1" smtClean="0"/>
              <a:t>falcatum</a:t>
            </a:r>
            <a:r>
              <a:rPr lang="en-US" sz="2000" i="1" dirty="0" smtClean="0"/>
              <a:t>, </a:t>
            </a:r>
            <a:r>
              <a:rPr lang="en-US" sz="2000" dirty="0" smtClean="0"/>
              <a:t>a </a:t>
            </a:r>
            <a:r>
              <a:rPr lang="en-US" sz="2000" dirty="0" err="1" smtClean="0"/>
              <a:t>homosporous</a:t>
            </a:r>
            <a:r>
              <a:rPr lang="en-US" sz="2000" dirty="0" smtClean="0"/>
              <a:t> fern, showing a </a:t>
            </a:r>
            <a:r>
              <a:rPr lang="en-US" sz="2000" dirty="0" err="1" smtClean="0"/>
              <a:t>sorus</a:t>
            </a:r>
            <a:r>
              <a:rPr lang="en-US" sz="2000" dirty="0" smtClean="0"/>
              <a:t> </a:t>
            </a:r>
            <a:r>
              <a:rPr lang="en-US" sz="2000" i="1" dirty="0" smtClean="0"/>
              <a:t>on the </a:t>
            </a:r>
            <a:r>
              <a:rPr lang="en-US" sz="2000" dirty="0" smtClean="0"/>
              <a:t>lower surface. The sporangia are in different stages of development</a:t>
            </a:r>
          </a:p>
          <a:p>
            <a:pPr algn="just"/>
            <a:r>
              <a:rPr lang="en-US" sz="2000" dirty="0" smtClean="0"/>
              <a:t>and are protected by an umbrella-like </a:t>
            </a:r>
            <a:r>
              <a:rPr lang="en-US" sz="2000" dirty="0" err="1" smtClean="0"/>
              <a:t>indusium</a:t>
            </a:r>
            <a:r>
              <a:rPr lang="en-US" sz="2000" dirty="0" smtClean="0"/>
              <a:t>.</a:t>
            </a:r>
            <a:endParaRPr lang="ru-RU"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424936" cy="6370975"/>
          </a:xfrm>
          <a:prstGeom prst="rect">
            <a:avLst/>
          </a:prstGeom>
        </p:spPr>
        <p:txBody>
          <a:bodyPr wrap="square">
            <a:spAutoFit/>
          </a:bodyPr>
          <a:lstStyle/>
          <a:p>
            <a:pPr indent="447675" algn="just"/>
            <a:r>
              <a:rPr lang="en-US" sz="2400" dirty="0" smtClean="0"/>
              <a:t>The spores of ferns in the class </a:t>
            </a:r>
            <a:r>
              <a:rPr lang="en-US" sz="2400" dirty="0" err="1" smtClean="0"/>
              <a:t>Polypodiopsida</a:t>
            </a:r>
            <a:r>
              <a:rPr lang="en-US" sz="2400" dirty="0" smtClean="0"/>
              <a:t> give rise to free-living, potentially </a:t>
            </a:r>
            <a:r>
              <a:rPr lang="en-US" sz="2400" b="1" dirty="0" smtClean="0">
                <a:solidFill>
                  <a:schemeClr val="accent1">
                    <a:lumMod val="75000"/>
                  </a:schemeClr>
                </a:solidFill>
              </a:rPr>
              <a:t>bisexual gametophytes</a:t>
            </a:r>
            <a:r>
              <a:rPr lang="en-US" sz="2400" dirty="0" smtClean="0"/>
              <a:t>, which are often found in moist places. </a:t>
            </a:r>
          </a:p>
          <a:p>
            <a:pPr indent="447675" algn="just"/>
            <a:r>
              <a:rPr lang="en-US" sz="2400" dirty="0" smtClean="0"/>
              <a:t>The gametophyte typically develops rapidly into a flat, heart-shaped, usually membranous structure, the </a:t>
            </a:r>
            <a:r>
              <a:rPr lang="en-US" sz="2400" b="1" dirty="0" err="1" smtClean="0">
                <a:solidFill>
                  <a:schemeClr val="accent1">
                    <a:lumMod val="75000"/>
                  </a:schemeClr>
                </a:solidFill>
              </a:rPr>
              <a:t>prothallus</a:t>
            </a:r>
            <a:r>
              <a:rPr lang="en-US" sz="2400" b="1" dirty="0" smtClean="0">
                <a:solidFill>
                  <a:schemeClr val="accent1">
                    <a:lumMod val="75000"/>
                  </a:schemeClr>
                </a:solidFill>
              </a:rPr>
              <a:t> </a:t>
            </a:r>
            <a:r>
              <a:rPr lang="en-US" sz="2400" dirty="0" smtClean="0"/>
              <a:t>(</a:t>
            </a:r>
            <a:r>
              <a:rPr lang="en-US" sz="2400" dirty="0" smtClean="0"/>
              <a:t>Fig.11), </a:t>
            </a:r>
            <a:r>
              <a:rPr lang="en-US" sz="2400" dirty="0" smtClean="0"/>
              <a:t>that has numerous rhizoids on its central lower surface. </a:t>
            </a:r>
            <a:r>
              <a:rPr lang="en-US" sz="2400" b="1" dirty="0" smtClean="0">
                <a:solidFill>
                  <a:schemeClr val="accent1">
                    <a:lumMod val="75000"/>
                  </a:schemeClr>
                </a:solidFill>
              </a:rPr>
              <a:t>Both antheridia and archegonia </a:t>
            </a:r>
            <a:r>
              <a:rPr lang="en-US" sz="2400" dirty="0" smtClean="0"/>
              <a:t>develop on the </a:t>
            </a:r>
            <a:r>
              <a:rPr lang="en-US" sz="2400" b="1" dirty="0" smtClean="0">
                <a:solidFill>
                  <a:schemeClr val="accent1">
                    <a:lumMod val="75000"/>
                  </a:schemeClr>
                </a:solidFill>
              </a:rPr>
              <a:t>ventral (lower)</a:t>
            </a:r>
            <a:r>
              <a:rPr lang="en-US" sz="2400" dirty="0" smtClean="0"/>
              <a:t> surface of the </a:t>
            </a:r>
            <a:r>
              <a:rPr lang="en-US" sz="2400" dirty="0" err="1" smtClean="0"/>
              <a:t>prothallus</a:t>
            </a:r>
            <a:r>
              <a:rPr lang="en-US" sz="2400" dirty="0" smtClean="0"/>
              <a:t>. </a:t>
            </a:r>
          </a:p>
          <a:p>
            <a:pPr indent="447675" algn="just"/>
            <a:r>
              <a:rPr lang="en-US" sz="2400" b="1" dirty="0" smtClean="0">
                <a:solidFill>
                  <a:schemeClr val="accent1">
                    <a:lumMod val="75000"/>
                  </a:schemeClr>
                </a:solidFill>
              </a:rPr>
              <a:t>The antheridia more typically occur among the rhizoids, </a:t>
            </a:r>
            <a:r>
              <a:rPr lang="en-US" sz="2400" dirty="0" smtClean="0"/>
              <a:t>while </a:t>
            </a:r>
            <a:r>
              <a:rPr lang="en-US" sz="2400" b="1" dirty="0" smtClean="0">
                <a:solidFill>
                  <a:schemeClr val="accent1">
                    <a:lumMod val="75000"/>
                  </a:schemeClr>
                </a:solidFill>
              </a:rPr>
              <a:t>the archegonia are usually formed near the notch, </a:t>
            </a:r>
            <a:r>
              <a:rPr lang="en-US" sz="2400" dirty="0" smtClean="0"/>
              <a:t>an indentation at the anterior end of the gametophyte.  Water is required for the </a:t>
            </a:r>
            <a:r>
              <a:rPr lang="en-US" sz="2400" dirty="0" err="1" smtClean="0"/>
              <a:t>multiflagellated</a:t>
            </a:r>
            <a:r>
              <a:rPr lang="en-US" sz="2400" dirty="0" smtClean="0"/>
              <a:t> sperm to swim to the eggs. </a:t>
            </a:r>
          </a:p>
          <a:p>
            <a:pPr indent="447675" algn="just"/>
            <a:r>
              <a:rPr lang="en-US" sz="2400" dirty="0" smtClean="0"/>
              <a:t>Early in its development, the embryo, or young </a:t>
            </a:r>
            <a:r>
              <a:rPr lang="en-US" sz="2400" dirty="0" err="1" smtClean="0"/>
              <a:t>sporophyte</a:t>
            </a:r>
            <a:r>
              <a:rPr lang="en-US" sz="2400" dirty="0" smtClean="0"/>
              <a:t>, receives nutrients from the gametophyte through a foot. Development is rapid, and the </a:t>
            </a:r>
            <a:r>
              <a:rPr lang="en-US" sz="2400" dirty="0" err="1" smtClean="0"/>
              <a:t>sporophyte</a:t>
            </a:r>
            <a:r>
              <a:rPr lang="en-US" sz="2400" dirty="0" smtClean="0"/>
              <a:t> soon becomes an independent plant, at which time the gametophyte commonly disintegrates.</a:t>
            </a:r>
            <a:endParaRPr lang="ru-RU"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Documents\Karime\2018\Lectures\Biodiversity of plants\Additional materials Biodiversity\clip_image008-46.jpg"/>
          <p:cNvPicPr>
            <a:picLocks noChangeAspect="1" noChangeArrowheads="1"/>
          </p:cNvPicPr>
          <p:nvPr/>
        </p:nvPicPr>
        <p:blipFill>
          <a:blip r:embed="rId2" cstate="print"/>
          <a:srcRect b="6071"/>
          <a:stretch>
            <a:fillRect/>
          </a:stretch>
        </p:blipFill>
        <p:spPr bwMode="auto">
          <a:xfrm>
            <a:off x="1259632" y="188640"/>
            <a:ext cx="4722893" cy="4896000"/>
          </a:xfrm>
          <a:prstGeom prst="rect">
            <a:avLst/>
          </a:prstGeom>
          <a:noFill/>
        </p:spPr>
      </p:pic>
      <p:sp>
        <p:nvSpPr>
          <p:cNvPr id="4" name="TextBox 3"/>
          <p:cNvSpPr txBox="1"/>
          <p:nvPr/>
        </p:nvSpPr>
        <p:spPr>
          <a:xfrm>
            <a:off x="1259632" y="5013176"/>
            <a:ext cx="5688632" cy="400110"/>
          </a:xfrm>
          <a:prstGeom prst="rect">
            <a:avLst/>
          </a:prstGeom>
          <a:noFill/>
        </p:spPr>
        <p:txBody>
          <a:bodyPr wrap="square" rtlCol="0">
            <a:spAutoFit/>
          </a:bodyPr>
          <a:lstStyle/>
          <a:p>
            <a:r>
              <a:rPr lang="en-US" sz="2000" b="1" dirty="0" smtClean="0"/>
              <a:t>Fig. </a:t>
            </a:r>
            <a:r>
              <a:rPr lang="en-US" sz="2000" b="1" dirty="0" smtClean="0"/>
              <a:t>11 </a:t>
            </a:r>
            <a:r>
              <a:rPr lang="en-US" sz="2000" b="1" dirty="0" smtClean="0"/>
              <a:t>– </a:t>
            </a:r>
            <a:r>
              <a:rPr lang="en-US" sz="2000" b="1" i="1" dirty="0" err="1" smtClean="0"/>
              <a:t>Dryopteris</a:t>
            </a:r>
            <a:r>
              <a:rPr lang="en-US" sz="2000" b="1" i="1" dirty="0" smtClean="0"/>
              <a:t> </a:t>
            </a:r>
            <a:r>
              <a:rPr lang="en-US" sz="2000" b="1" i="1" dirty="0" err="1" smtClean="0"/>
              <a:t>filix-mas</a:t>
            </a:r>
            <a:r>
              <a:rPr lang="en-US" sz="2000" b="1" dirty="0" smtClean="0"/>
              <a:t>. A mature </a:t>
            </a:r>
            <a:r>
              <a:rPr lang="en-US" sz="2000" b="1" dirty="0" err="1" smtClean="0"/>
              <a:t>prothallus</a:t>
            </a:r>
            <a:endParaRPr lang="ru-RU" sz="20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C:\Users\ADM\Documents\Karime\2018\Lectures\Anatomy and morphology of plant\Additional materials\Mosses and other\dryopteris life cycle.JPG"/>
          <p:cNvPicPr>
            <a:picLocks noChangeAspect="1" noChangeArrowheads="1"/>
          </p:cNvPicPr>
          <p:nvPr/>
        </p:nvPicPr>
        <p:blipFill>
          <a:blip r:embed="rId2" cstate="print"/>
          <a:srcRect l="9696" t="2150" r="6921"/>
          <a:stretch>
            <a:fillRect/>
          </a:stretch>
        </p:blipFill>
        <p:spPr bwMode="auto">
          <a:xfrm>
            <a:off x="467544" y="188640"/>
            <a:ext cx="7344816" cy="64440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2"/>
          <p:cNvSpPr txBox="1">
            <a:spLocks/>
          </p:cNvSpPr>
          <p:nvPr/>
        </p:nvSpPr>
        <p:spPr>
          <a:xfrm>
            <a:off x="1259632" y="2060848"/>
            <a:ext cx="7056784" cy="3384376"/>
          </a:xfrm>
          <a:prstGeom prst="rect">
            <a:avLst/>
          </a:prstGeom>
        </p:spPr>
        <p:txBody>
          <a:bodyPr>
            <a:noAutofit/>
          </a:bodyPr>
          <a:lstStyle/>
          <a:p>
            <a:pPr marL="0" marR="0" lvl="0" indent="357188" algn="just"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True ferns are highly competitive even to angiosperms. In spite of their “primitive” life cycle, they have multiple advantages: abilities to photosynthesize in deep shade (they are not obliged to grow fast), to survive high humidity, and to make billions of reproductive units (spores). Ferns do not need to spend their resources on flowers and fruits, and are also less vulnerable to vertebrate herbivores and insect pests.</a:t>
            </a: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323528" y="404664"/>
            <a:ext cx="8424936" cy="1938992"/>
          </a:xfrm>
          <a:prstGeom prst="rect">
            <a:avLst/>
          </a:prstGeom>
        </p:spPr>
        <p:txBody>
          <a:bodyPr wrap="square">
            <a:spAutoFit/>
          </a:bodyPr>
          <a:lstStyle/>
          <a:p>
            <a:r>
              <a:rPr lang="en-US" sz="2400" b="1" dirty="0" smtClean="0">
                <a:solidFill>
                  <a:schemeClr val="accent1">
                    <a:lumMod val="75000"/>
                  </a:schemeClr>
                </a:solidFill>
              </a:rPr>
              <a:t>Division </a:t>
            </a:r>
            <a:r>
              <a:rPr lang="en-US" sz="2400" b="1" dirty="0" err="1" smtClean="0">
                <a:solidFill>
                  <a:schemeClr val="accent1">
                    <a:lumMod val="75000"/>
                  </a:schemeClr>
                </a:solidFill>
              </a:rPr>
              <a:t>Tracheophyta</a:t>
            </a:r>
            <a:r>
              <a:rPr lang="en-US" sz="2400" b="1" dirty="0" smtClean="0">
                <a:solidFill>
                  <a:schemeClr val="accent1">
                    <a:lumMod val="75000"/>
                  </a:schemeClr>
                </a:solidFill>
              </a:rPr>
              <a:t>  – vascular plants, </a:t>
            </a:r>
            <a:r>
              <a:rPr lang="en-US" sz="2400" b="1" dirty="0" err="1" smtClean="0">
                <a:solidFill>
                  <a:schemeClr val="accent1">
                    <a:lumMod val="75000"/>
                  </a:schemeClr>
                </a:solidFill>
              </a:rPr>
              <a:t>tracheophytes</a:t>
            </a:r>
            <a:r>
              <a:rPr lang="en-US" sz="2400" b="1" dirty="0" smtClean="0">
                <a:solidFill>
                  <a:schemeClr val="accent1">
                    <a:lumMod val="75000"/>
                  </a:schemeClr>
                </a:solidFill>
              </a:rPr>
              <a:t>  </a:t>
            </a:r>
          </a:p>
          <a:p>
            <a:r>
              <a:rPr lang="en-US" sz="2400" b="1" dirty="0" smtClean="0">
                <a:solidFill>
                  <a:schemeClr val="accent1">
                    <a:lumMod val="75000"/>
                  </a:schemeClr>
                </a:solidFill>
              </a:rPr>
              <a:t>     Class</a:t>
            </a:r>
            <a:r>
              <a:rPr lang="en-US" sz="2400" b="1" dirty="0" smtClean="0">
                <a:solidFill>
                  <a:schemeClr val="accent1">
                    <a:lumMod val="75000"/>
                  </a:schemeClr>
                </a:solidFill>
                <a:hlinkClick r:id="rId2"/>
              </a:rPr>
              <a:t> </a:t>
            </a:r>
            <a:r>
              <a:rPr lang="en-US" sz="2400" b="1" dirty="0" err="1" smtClean="0">
                <a:solidFill>
                  <a:schemeClr val="accent1">
                    <a:lumMod val="75000"/>
                  </a:schemeClr>
                </a:solidFill>
              </a:rPr>
              <a:t>Polypodiopsida</a:t>
            </a:r>
            <a:r>
              <a:rPr lang="en-US" sz="2400" b="1" dirty="0" smtClean="0">
                <a:solidFill>
                  <a:schemeClr val="accent1">
                    <a:lumMod val="75000"/>
                  </a:schemeClr>
                </a:solidFill>
              </a:rPr>
              <a:t> – </a:t>
            </a:r>
            <a:r>
              <a:rPr lang="en-US" sz="2400" b="1" dirty="0" err="1" smtClean="0">
                <a:solidFill>
                  <a:schemeClr val="accent1">
                    <a:lumMod val="75000"/>
                  </a:schemeClr>
                </a:solidFill>
              </a:rPr>
              <a:t>leptosporangiate</a:t>
            </a:r>
            <a:r>
              <a:rPr lang="en-US" sz="2400" b="1" dirty="0" smtClean="0">
                <a:solidFill>
                  <a:schemeClr val="accent1">
                    <a:lumMod val="75000"/>
                  </a:schemeClr>
                </a:solidFill>
              </a:rPr>
              <a:t> ferns  </a:t>
            </a:r>
          </a:p>
          <a:p>
            <a:r>
              <a:rPr lang="en-US" sz="2400" b="1" dirty="0" smtClean="0">
                <a:solidFill>
                  <a:schemeClr val="accent1">
                    <a:lumMod val="75000"/>
                  </a:schemeClr>
                </a:solidFill>
              </a:rPr>
              <a:t>          Order </a:t>
            </a:r>
            <a:r>
              <a:rPr lang="en-US" sz="2400" b="1" dirty="0" err="1" smtClean="0">
                <a:solidFill>
                  <a:schemeClr val="accent1">
                    <a:lumMod val="75000"/>
                  </a:schemeClr>
                </a:solidFill>
              </a:rPr>
              <a:t>Polypodiales</a:t>
            </a:r>
            <a:endParaRPr lang="en-US" sz="2400" b="1" dirty="0" smtClean="0">
              <a:solidFill>
                <a:schemeClr val="accent1">
                  <a:lumMod val="75000"/>
                </a:schemeClr>
              </a:solidFill>
            </a:endParaRPr>
          </a:p>
          <a:p>
            <a:r>
              <a:rPr lang="en-US" sz="2400" b="1" dirty="0" smtClean="0">
                <a:solidFill>
                  <a:schemeClr val="accent1">
                    <a:lumMod val="75000"/>
                  </a:schemeClr>
                </a:solidFill>
              </a:rPr>
              <a:t>               Family </a:t>
            </a:r>
            <a:r>
              <a:rPr lang="en-US" sz="2400" b="1" dirty="0" err="1" smtClean="0">
                <a:solidFill>
                  <a:schemeClr val="accent1">
                    <a:lumMod val="75000"/>
                  </a:schemeClr>
                </a:solidFill>
              </a:rPr>
              <a:t>Dryopteridaceae</a:t>
            </a:r>
            <a:r>
              <a:rPr lang="en-US" sz="2400" b="1" dirty="0" smtClean="0">
                <a:solidFill>
                  <a:schemeClr val="accent1">
                    <a:lumMod val="75000"/>
                  </a:schemeClr>
                </a:solidFill>
              </a:rPr>
              <a:t> – wood ferns, </a:t>
            </a:r>
            <a:r>
              <a:rPr lang="en-US" sz="2400" b="1" dirty="0" err="1" smtClean="0">
                <a:solidFill>
                  <a:schemeClr val="accent1">
                    <a:lumMod val="75000"/>
                  </a:schemeClr>
                </a:solidFill>
              </a:rPr>
              <a:t>woodferns</a:t>
            </a:r>
            <a:r>
              <a:rPr lang="en-US" sz="2400" b="1" dirty="0" smtClean="0">
                <a:solidFill>
                  <a:schemeClr val="accent1">
                    <a:lumMod val="75000"/>
                  </a:schemeClr>
                </a:solidFill>
              </a:rPr>
              <a:t> </a:t>
            </a:r>
          </a:p>
          <a:p>
            <a:pPr marL="1435100" indent="-1435100"/>
            <a:r>
              <a:rPr lang="en-US" sz="2400" b="1" dirty="0" smtClean="0">
                <a:solidFill>
                  <a:schemeClr val="accent1">
                    <a:lumMod val="75000"/>
                  </a:schemeClr>
                </a:solidFill>
              </a:rPr>
              <a:t>                     Genus </a:t>
            </a:r>
            <a:r>
              <a:rPr lang="en-US" sz="2400" b="1" dirty="0" err="1" smtClean="0">
                <a:solidFill>
                  <a:schemeClr val="accent1">
                    <a:lumMod val="75000"/>
                  </a:schemeClr>
                </a:solidFill>
              </a:rPr>
              <a:t>Dryopteris</a:t>
            </a:r>
            <a:r>
              <a:rPr lang="en-US" sz="2400" b="1" dirty="0" smtClean="0">
                <a:solidFill>
                  <a:schemeClr val="accent1">
                    <a:lumMod val="75000"/>
                  </a:schemeClr>
                </a:solidFill>
              </a:rPr>
              <a:t> </a:t>
            </a:r>
            <a:r>
              <a:rPr lang="en-US" sz="2400" b="1" dirty="0" err="1" smtClean="0">
                <a:solidFill>
                  <a:schemeClr val="accent1">
                    <a:lumMod val="75000"/>
                  </a:schemeClr>
                </a:solidFill>
              </a:rPr>
              <a:t>Adans</a:t>
            </a:r>
            <a:r>
              <a:rPr lang="en-US" sz="2400" b="1" dirty="0" smtClean="0">
                <a:solidFill>
                  <a:schemeClr val="accent1">
                    <a:lumMod val="75000"/>
                  </a:schemeClr>
                </a:solidFill>
              </a:rPr>
              <a:t>. – </a:t>
            </a:r>
            <a:r>
              <a:rPr lang="en-US" sz="2400" b="1" dirty="0" err="1" smtClean="0">
                <a:solidFill>
                  <a:schemeClr val="accent1">
                    <a:lumMod val="75000"/>
                  </a:schemeClr>
                </a:solidFill>
              </a:rPr>
              <a:t>shieldfern</a:t>
            </a:r>
            <a:r>
              <a:rPr lang="en-US" sz="2400" b="1" dirty="0" smtClean="0">
                <a:solidFill>
                  <a:schemeClr val="accent1">
                    <a:lumMod val="75000"/>
                  </a:schemeClr>
                </a:solidFill>
              </a:rPr>
              <a:t>, </a:t>
            </a:r>
            <a:r>
              <a:rPr lang="en-US" sz="2400" b="1" dirty="0" err="1" smtClean="0">
                <a:solidFill>
                  <a:schemeClr val="accent1">
                    <a:lumMod val="75000"/>
                  </a:schemeClr>
                </a:solidFill>
              </a:rPr>
              <a:t>woodfern</a:t>
            </a:r>
            <a:r>
              <a:rPr lang="en-US" sz="2400" b="1" dirty="0" smtClean="0">
                <a:solidFill>
                  <a:schemeClr val="accent1">
                    <a:lumMod val="75000"/>
                  </a:schemeClr>
                </a:solidFill>
              </a:rPr>
              <a:t>,                                                  </a:t>
            </a:r>
            <a:endParaRPr lang="ru-RU" dirty="0"/>
          </a:p>
        </p:txBody>
      </p:sp>
      <p:sp>
        <p:nvSpPr>
          <p:cNvPr id="9" name="Прямоугольник 8"/>
          <p:cNvSpPr/>
          <p:nvPr/>
        </p:nvSpPr>
        <p:spPr>
          <a:xfrm>
            <a:off x="323528" y="2420888"/>
            <a:ext cx="8568952" cy="4524315"/>
          </a:xfrm>
          <a:prstGeom prst="rect">
            <a:avLst/>
          </a:prstGeom>
        </p:spPr>
        <p:txBody>
          <a:bodyPr wrap="square">
            <a:spAutoFit/>
          </a:bodyPr>
          <a:lstStyle/>
          <a:p>
            <a:pPr indent="357188" algn="just"/>
            <a:r>
              <a:rPr lang="en-US" sz="2400" b="1" dirty="0" smtClean="0">
                <a:solidFill>
                  <a:schemeClr val="accent1">
                    <a:lumMod val="75000"/>
                  </a:schemeClr>
                </a:solidFill>
              </a:rPr>
              <a:t>The genus </a:t>
            </a:r>
            <a:r>
              <a:rPr lang="en-US" sz="2400" b="1" i="1" dirty="0" err="1" smtClean="0">
                <a:solidFill>
                  <a:schemeClr val="accent1">
                    <a:lumMod val="75000"/>
                  </a:schemeClr>
                </a:solidFill>
              </a:rPr>
              <a:t>Dryopteris</a:t>
            </a:r>
            <a:r>
              <a:rPr lang="en-US" sz="2400" b="1" dirty="0" smtClean="0">
                <a:solidFill>
                  <a:schemeClr val="accent1">
                    <a:lumMod val="75000"/>
                  </a:schemeClr>
                </a:solidFill>
              </a:rPr>
              <a:t> </a:t>
            </a:r>
            <a:r>
              <a:rPr lang="en-US" sz="2400" dirty="0" smtClean="0"/>
              <a:t>(</a:t>
            </a:r>
            <a:r>
              <a:rPr lang="en-US" sz="2400" dirty="0" smtClean="0"/>
              <a:t>Fig.12).</a:t>
            </a:r>
            <a:endParaRPr lang="en-US" sz="2400" dirty="0" smtClean="0"/>
          </a:p>
          <a:p>
            <a:pPr indent="357188" algn="just"/>
            <a:r>
              <a:rPr lang="en-US" sz="2400" dirty="0" smtClean="0"/>
              <a:t>included 250 species that are distributed in tropical, subtropical and north temperate regions of the world. They usually grow in moist, cool and shady places. They are also grown in green houses, gardens and summer houses for beauty of their large sized leaves. </a:t>
            </a:r>
            <a:r>
              <a:rPr lang="en-US" sz="2400" i="1" dirty="0" err="1" smtClean="0"/>
              <a:t>Dryopteris</a:t>
            </a:r>
            <a:r>
              <a:rPr lang="en-US" sz="2400" dirty="0" smtClean="0"/>
              <a:t> is herbaceous, perennial and rhizomatous.</a:t>
            </a:r>
          </a:p>
          <a:p>
            <a:pPr indent="357188" algn="just"/>
            <a:r>
              <a:rPr lang="en-US" sz="2400" dirty="0" smtClean="0"/>
              <a:t>The </a:t>
            </a:r>
            <a:r>
              <a:rPr lang="en-US" sz="2400" dirty="0" err="1" smtClean="0"/>
              <a:t>sporophytic</a:t>
            </a:r>
            <a:r>
              <a:rPr lang="en-US" sz="2400" dirty="0" smtClean="0"/>
              <a:t> plant body is differentiated into </a:t>
            </a:r>
            <a:r>
              <a:rPr lang="en-US" sz="2400" b="1" dirty="0" smtClean="0">
                <a:solidFill>
                  <a:schemeClr val="accent1">
                    <a:lumMod val="75000"/>
                  </a:schemeClr>
                </a:solidFill>
              </a:rPr>
              <a:t>roots, rhizomatous stem and leaves. </a:t>
            </a:r>
          </a:p>
          <a:p>
            <a:pPr indent="357188" algn="just"/>
            <a:r>
              <a:rPr lang="en-US" sz="2400" dirty="0" smtClean="0"/>
              <a:t>The </a:t>
            </a:r>
            <a:r>
              <a:rPr lang="en-US" sz="2400" b="1" dirty="0" smtClean="0">
                <a:solidFill>
                  <a:schemeClr val="accent1">
                    <a:lumMod val="75000"/>
                  </a:schemeClr>
                </a:solidFill>
              </a:rPr>
              <a:t>primary root </a:t>
            </a:r>
            <a:r>
              <a:rPr lang="en-US" sz="2400" dirty="0" smtClean="0"/>
              <a:t>is </a:t>
            </a:r>
            <a:r>
              <a:rPr lang="en-US" sz="2400" b="1" dirty="0" smtClean="0">
                <a:solidFill>
                  <a:schemeClr val="accent1">
                    <a:lumMod val="75000"/>
                  </a:schemeClr>
                </a:solidFill>
              </a:rPr>
              <a:t>ephemeral</a:t>
            </a:r>
            <a:r>
              <a:rPr lang="en-US" sz="2400" dirty="0" smtClean="0"/>
              <a:t>, and </a:t>
            </a:r>
            <a:r>
              <a:rPr lang="en-US" sz="2400" b="1" dirty="0" smtClean="0">
                <a:solidFill>
                  <a:schemeClr val="accent1">
                    <a:lumMod val="75000"/>
                  </a:schemeClr>
                </a:solidFill>
              </a:rPr>
              <a:t>is replaced </a:t>
            </a:r>
            <a:r>
              <a:rPr lang="en-US" sz="2400" dirty="0" smtClean="0"/>
              <a:t>by a large number of </a:t>
            </a:r>
            <a:r>
              <a:rPr lang="en-US" sz="2400" b="1" dirty="0" smtClean="0">
                <a:solidFill>
                  <a:schemeClr val="accent1">
                    <a:lumMod val="75000"/>
                  </a:schemeClr>
                </a:solidFill>
              </a:rPr>
              <a:t>adventitious roots </a:t>
            </a:r>
            <a:r>
              <a:rPr lang="en-US" sz="2400" dirty="0" smtClean="0"/>
              <a:t>growing from the leaf bases. The roots are small and branched.</a:t>
            </a:r>
          </a:p>
          <a:p>
            <a:pPr indent="357188" algn="just"/>
            <a:endParaRPr lang="en-US" sz="2400" b="1" dirty="0" smtClean="0">
              <a:solidFill>
                <a:schemeClr val="accent1">
                  <a:lumMod val="75000"/>
                </a:scheme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251520" y="116632"/>
            <a:ext cx="5688632" cy="6224736"/>
          </a:xfrm>
        </p:spPr>
        <p:txBody>
          <a:bodyPr>
            <a:noAutofit/>
          </a:bodyPr>
          <a:lstStyle/>
          <a:p>
            <a:pPr marL="0" indent="357188" algn="just">
              <a:lnSpc>
                <a:spcPct val="100000"/>
              </a:lnSpc>
              <a:spcBef>
                <a:spcPts val="0"/>
              </a:spcBef>
              <a:buNone/>
            </a:pPr>
            <a:r>
              <a:rPr lang="en-US" sz="2400" b="1" dirty="0" smtClean="0">
                <a:solidFill>
                  <a:schemeClr val="accent1">
                    <a:lumMod val="75000"/>
                  </a:schemeClr>
                </a:solidFill>
              </a:rPr>
              <a:t>The stem </a:t>
            </a:r>
            <a:r>
              <a:rPr lang="en-US" sz="2400" dirty="0" smtClean="0"/>
              <a:t>is rhizomatous — partly horizontal and partly erect with the apex rising just above the soil surface. The rhizome is covered with scales and adventitious roots.</a:t>
            </a:r>
          </a:p>
          <a:p>
            <a:pPr marL="0" indent="357188" algn="just">
              <a:lnSpc>
                <a:spcPct val="100000"/>
              </a:lnSpc>
              <a:spcBef>
                <a:spcPts val="0"/>
              </a:spcBef>
              <a:buNone/>
            </a:pPr>
            <a:r>
              <a:rPr lang="en-US" sz="2400" b="1" dirty="0" smtClean="0">
                <a:solidFill>
                  <a:schemeClr val="accent1">
                    <a:lumMod val="75000"/>
                  </a:schemeClr>
                </a:solidFill>
              </a:rPr>
              <a:t>The leaves </a:t>
            </a:r>
            <a:r>
              <a:rPr lang="en-US" sz="2400" dirty="0" smtClean="0"/>
              <a:t>are borne </a:t>
            </a:r>
            <a:r>
              <a:rPr lang="en-US" sz="2400" dirty="0" err="1" smtClean="0"/>
              <a:t>acropetally</a:t>
            </a:r>
            <a:r>
              <a:rPr lang="en-US" sz="2400" dirty="0" smtClean="0"/>
              <a:t> at the apex of the rhizome. When young, the leaves are spirally coiled and show </a:t>
            </a:r>
            <a:r>
              <a:rPr lang="en-US" sz="2400" dirty="0" err="1" smtClean="0"/>
              <a:t>circinate</a:t>
            </a:r>
            <a:r>
              <a:rPr lang="en-US" sz="2400" dirty="0" smtClean="0"/>
              <a:t> </a:t>
            </a:r>
            <a:r>
              <a:rPr lang="en-US" sz="2400" dirty="0" err="1" smtClean="0"/>
              <a:t>ptyxis</a:t>
            </a:r>
            <a:r>
              <a:rPr lang="en-US" sz="2400" dirty="0" smtClean="0"/>
              <a:t> that is typical to true ferns. The leaves (fronds) are </a:t>
            </a:r>
            <a:r>
              <a:rPr lang="en-US" sz="2400" dirty="0" err="1" smtClean="0"/>
              <a:t>unipinnately</a:t>
            </a:r>
            <a:r>
              <a:rPr lang="en-US" sz="2400" dirty="0" smtClean="0"/>
              <a:t> compound with a long rachis. The leaf bases persist when the older leaves perish. All leaves are fertile, bearing </a:t>
            </a:r>
            <a:r>
              <a:rPr lang="en-US" sz="2400" dirty="0" err="1" smtClean="0"/>
              <a:t>sori</a:t>
            </a:r>
            <a:r>
              <a:rPr lang="en-US" sz="2400" dirty="0" smtClean="0"/>
              <a:t> on the ventral (</a:t>
            </a:r>
            <a:r>
              <a:rPr lang="en-US" sz="2400" dirty="0" err="1" smtClean="0"/>
              <a:t>abaxial</a:t>
            </a:r>
            <a:r>
              <a:rPr lang="en-US" sz="2400" dirty="0" smtClean="0"/>
              <a:t>) surface of </a:t>
            </a:r>
            <a:r>
              <a:rPr lang="en-US" sz="2400" dirty="0" err="1" smtClean="0"/>
              <a:t>pinna</a:t>
            </a:r>
            <a:r>
              <a:rPr lang="en-US" sz="2400" dirty="0" smtClean="0"/>
              <a:t>. The base of the rachis is </a:t>
            </a:r>
            <a:r>
              <a:rPr lang="en-US" sz="2400" dirty="0" err="1" smtClean="0"/>
              <a:t>paleaceous</a:t>
            </a:r>
            <a:r>
              <a:rPr lang="en-US" sz="2400" dirty="0" smtClean="0"/>
              <a:t> i.e., covered by numerous brown scales called </a:t>
            </a:r>
            <a:r>
              <a:rPr lang="en-US" sz="2400" dirty="0" err="1" smtClean="0"/>
              <a:t>ramenta</a:t>
            </a:r>
            <a:r>
              <a:rPr lang="en-US" sz="2400" dirty="0" smtClean="0"/>
              <a:t>. </a:t>
            </a:r>
          </a:p>
          <a:p>
            <a:pPr marL="0" indent="357188" algn="just">
              <a:lnSpc>
                <a:spcPct val="100000"/>
              </a:lnSpc>
              <a:spcBef>
                <a:spcPts val="0"/>
              </a:spcBef>
              <a:buNone/>
            </a:pPr>
            <a:r>
              <a:rPr lang="en-US" sz="2400" i="1" dirty="0" err="1" smtClean="0"/>
              <a:t>Dryopteris</a:t>
            </a:r>
            <a:r>
              <a:rPr lang="en-US" sz="2400" dirty="0" smtClean="0"/>
              <a:t> reproduces by means of spores. </a:t>
            </a:r>
          </a:p>
          <a:p>
            <a:pPr marL="0" indent="357188" algn="just">
              <a:lnSpc>
                <a:spcPct val="100000"/>
              </a:lnSpc>
              <a:spcBef>
                <a:spcPts val="0"/>
              </a:spcBef>
              <a:buNone/>
            </a:pPr>
            <a:endParaRPr lang="en-US" sz="2400" dirty="0" smtClean="0"/>
          </a:p>
          <a:p>
            <a:pPr marL="0" indent="357188" algn="just">
              <a:lnSpc>
                <a:spcPct val="100000"/>
              </a:lnSpc>
              <a:spcBef>
                <a:spcPts val="0"/>
              </a:spcBef>
              <a:buNone/>
            </a:pPr>
            <a:endParaRPr lang="en-US" sz="2400" dirty="0" smtClean="0"/>
          </a:p>
          <a:p>
            <a:pPr marL="0" indent="357188" algn="just">
              <a:lnSpc>
                <a:spcPct val="100000"/>
              </a:lnSpc>
              <a:spcBef>
                <a:spcPts val="0"/>
              </a:spcBef>
              <a:buNone/>
            </a:pPr>
            <a:endParaRPr lang="ru-RU" sz="2400" dirty="0"/>
          </a:p>
        </p:txBody>
      </p:sp>
      <p:pic>
        <p:nvPicPr>
          <p:cNvPr id="4" name="Picture 2" descr="C:\Users\ADM\Documents\Karime\2018\Lectures\Anatomy and morphology of plant\Additional materials\Mosses and other\Dryopteris_filix_mas_nf.jpg"/>
          <p:cNvPicPr>
            <a:picLocks noChangeAspect="1" noChangeArrowheads="1"/>
          </p:cNvPicPr>
          <p:nvPr/>
        </p:nvPicPr>
        <p:blipFill>
          <a:blip r:embed="rId2" cstate="print"/>
          <a:srcRect/>
          <a:stretch>
            <a:fillRect/>
          </a:stretch>
        </p:blipFill>
        <p:spPr bwMode="auto">
          <a:xfrm>
            <a:off x="6084168" y="260648"/>
            <a:ext cx="2888840" cy="5688000"/>
          </a:xfrm>
          <a:prstGeom prst="rect">
            <a:avLst/>
          </a:prstGeom>
          <a:noFill/>
        </p:spPr>
      </p:pic>
      <p:sp>
        <p:nvSpPr>
          <p:cNvPr id="6" name="Прямоугольник 5"/>
          <p:cNvSpPr/>
          <p:nvPr/>
        </p:nvSpPr>
        <p:spPr>
          <a:xfrm>
            <a:off x="6084168" y="6021288"/>
            <a:ext cx="2811282" cy="369332"/>
          </a:xfrm>
          <a:prstGeom prst="rect">
            <a:avLst/>
          </a:prstGeom>
        </p:spPr>
        <p:txBody>
          <a:bodyPr wrap="none">
            <a:spAutoFit/>
          </a:bodyPr>
          <a:lstStyle/>
          <a:p>
            <a:r>
              <a:rPr lang="en-US" dirty="0" smtClean="0"/>
              <a:t>Fig.12 </a:t>
            </a:r>
            <a:r>
              <a:rPr lang="en-US" dirty="0" smtClean="0"/>
              <a:t>– </a:t>
            </a:r>
            <a:r>
              <a:rPr lang="en-US" i="1" dirty="0" err="1" smtClean="0"/>
              <a:t>Dryopteris</a:t>
            </a:r>
            <a:r>
              <a:rPr lang="en-US" i="1" dirty="0" smtClean="0"/>
              <a:t> </a:t>
            </a:r>
            <a:r>
              <a:rPr lang="en-US" i="1" dirty="0" err="1" smtClean="0"/>
              <a:t>filix</a:t>
            </a:r>
            <a:r>
              <a:rPr lang="en-US" i="1" dirty="0" smtClean="0"/>
              <a:t> </a:t>
            </a:r>
            <a:r>
              <a:rPr lang="en-US" i="1" dirty="0" err="1" smtClean="0"/>
              <a:t>mas</a:t>
            </a:r>
            <a:r>
              <a:rPr lang="en-US" dirty="0" smtClean="0"/>
              <a:t> </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10802" t="34448" r="3766" b="-3345"/>
          <a:stretch>
            <a:fillRect/>
          </a:stretch>
        </p:blipFill>
        <p:spPr bwMode="auto">
          <a:xfrm>
            <a:off x="827584" y="908720"/>
            <a:ext cx="7829996" cy="558000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s://c8.alamy.com/comp/RH8PED/botany-of-the-living-plant-botany-plants-filicales-which-are-only-nutritive-in-dryopteris-nutritive-!-ind-sporophylls-are-alike-in-outline-the-young-plant-only-produces-the-former-but-the-leaves-of-older-plants-bear-on-their-lower-surfa-and-chiefly-in-the-apical-region-numerous-groups-of-organs-which-green-or-brown-according-to-age-these-are-called-sorit-and-consist-of-sporangia-with-certain-protective-structure-the-sori-vary-greatly-in-size-and-form-in-different-ferns-which-are-classified-according-fig-387-vertical-section-through-the-sorus-of-dryopteris-filix-mas-after-kny-RH8PED.jpg"/>
          <p:cNvPicPr>
            <a:picLocks noChangeAspect="1" noChangeArrowheads="1"/>
          </p:cNvPicPr>
          <p:nvPr/>
        </p:nvPicPr>
        <p:blipFill>
          <a:blip r:embed="rId2" cstate="print"/>
          <a:srcRect b="8323"/>
          <a:stretch>
            <a:fillRect/>
          </a:stretch>
        </p:blipFill>
        <p:spPr bwMode="auto">
          <a:xfrm>
            <a:off x="1547664" y="2996952"/>
            <a:ext cx="4414040" cy="3168000"/>
          </a:xfrm>
          <a:prstGeom prst="rect">
            <a:avLst/>
          </a:prstGeom>
          <a:noFill/>
        </p:spPr>
      </p:pic>
      <p:cxnSp>
        <p:nvCxnSpPr>
          <p:cNvPr id="6" name="Прямая со стрелкой 5"/>
          <p:cNvCxnSpPr/>
          <p:nvPr/>
        </p:nvCxnSpPr>
        <p:spPr>
          <a:xfrm>
            <a:off x="5364088" y="3501008"/>
            <a:ext cx="1296144"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flipV="1">
            <a:off x="4860032" y="4653136"/>
            <a:ext cx="2160240" cy="86409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1691680" y="4293096"/>
            <a:ext cx="5328592" cy="36004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flipV="1">
            <a:off x="5652120" y="4941168"/>
            <a:ext cx="1656184" cy="7200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5364088" y="4221088"/>
            <a:ext cx="1944216" cy="64807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660232" y="3284984"/>
            <a:ext cx="720080" cy="369332"/>
          </a:xfrm>
          <a:prstGeom prst="rect">
            <a:avLst/>
          </a:prstGeom>
          <a:noFill/>
        </p:spPr>
        <p:txBody>
          <a:bodyPr wrap="square" rtlCol="0">
            <a:spAutoFit/>
          </a:bodyPr>
          <a:lstStyle/>
          <a:p>
            <a:r>
              <a:rPr lang="en-US" b="1" dirty="0" smtClean="0"/>
              <a:t>Leaf</a:t>
            </a:r>
            <a:endParaRPr lang="ru-RU" b="1" dirty="0"/>
          </a:p>
        </p:txBody>
      </p:sp>
      <p:sp>
        <p:nvSpPr>
          <p:cNvPr id="23" name="TextBox 22"/>
          <p:cNvSpPr txBox="1"/>
          <p:nvPr/>
        </p:nvSpPr>
        <p:spPr>
          <a:xfrm>
            <a:off x="7020272" y="4365104"/>
            <a:ext cx="1224136" cy="369332"/>
          </a:xfrm>
          <a:prstGeom prst="rect">
            <a:avLst/>
          </a:prstGeom>
          <a:noFill/>
        </p:spPr>
        <p:txBody>
          <a:bodyPr wrap="square" rtlCol="0">
            <a:spAutoFit/>
          </a:bodyPr>
          <a:lstStyle/>
          <a:p>
            <a:r>
              <a:rPr lang="en-US" b="1" dirty="0" smtClean="0"/>
              <a:t>Sporangia</a:t>
            </a:r>
            <a:endParaRPr lang="ru-RU" b="1" dirty="0"/>
          </a:p>
        </p:txBody>
      </p:sp>
      <p:sp>
        <p:nvSpPr>
          <p:cNvPr id="25" name="TextBox 24"/>
          <p:cNvSpPr txBox="1"/>
          <p:nvPr/>
        </p:nvSpPr>
        <p:spPr>
          <a:xfrm>
            <a:off x="7308304" y="4797152"/>
            <a:ext cx="1080120" cy="369332"/>
          </a:xfrm>
          <a:prstGeom prst="rect">
            <a:avLst/>
          </a:prstGeom>
          <a:noFill/>
        </p:spPr>
        <p:txBody>
          <a:bodyPr wrap="square" rtlCol="0">
            <a:spAutoFit/>
          </a:bodyPr>
          <a:lstStyle/>
          <a:p>
            <a:r>
              <a:rPr lang="en-US" b="1" dirty="0" smtClean="0"/>
              <a:t>Spores</a:t>
            </a:r>
            <a:endParaRPr lang="ru-RU" b="1" dirty="0"/>
          </a:p>
        </p:txBody>
      </p:sp>
      <p:cxnSp>
        <p:nvCxnSpPr>
          <p:cNvPr id="27" name="Прямая со стрелкой 26"/>
          <p:cNvCxnSpPr/>
          <p:nvPr/>
        </p:nvCxnSpPr>
        <p:spPr>
          <a:xfrm>
            <a:off x="5004048" y="6021288"/>
            <a:ext cx="172819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732240" y="5877272"/>
            <a:ext cx="1296144" cy="369332"/>
          </a:xfrm>
          <a:prstGeom prst="rect">
            <a:avLst/>
          </a:prstGeom>
          <a:noFill/>
        </p:spPr>
        <p:txBody>
          <a:bodyPr wrap="square" rtlCol="0">
            <a:spAutoFit/>
          </a:bodyPr>
          <a:lstStyle/>
          <a:p>
            <a:r>
              <a:rPr lang="en-US" b="1" dirty="0" err="1" smtClean="0"/>
              <a:t>Indusium</a:t>
            </a:r>
            <a:endParaRPr lang="ru-RU" b="1" dirty="0"/>
          </a:p>
        </p:txBody>
      </p:sp>
      <p:sp>
        <p:nvSpPr>
          <p:cNvPr id="29" name="Прямоугольник 28"/>
          <p:cNvSpPr/>
          <p:nvPr/>
        </p:nvSpPr>
        <p:spPr>
          <a:xfrm>
            <a:off x="611560" y="260648"/>
            <a:ext cx="7920880" cy="2308324"/>
          </a:xfrm>
          <a:prstGeom prst="rect">
            <a:avLst/>
          </a:prstGeom>
        </p:spPr>
        <p:txBody>
          <a:bodyPr wrap="square">
            <a:spAutoFit/>
          </a:bodyPr>
          <a:lstStyle/>
          <a:p>
            <a:pPr indent="357188" algn="just"/>
            <a:r>
              <a:rPr lang="en-US" sz="2400" i="1" dirty="0" err="1" smtClean="0"/>
              <a:t>Dryopteris</a:t>
            </a:r>
            <a:r>
              <a:rPr lang="en-US" sz="2400" dirty="0" smtClean="0"/>
              <a:t> is a </a:t>
            </a:r>
            <a:r>
              <a:rPr lang="en-US" sz="2400" dirty="0" err="1" smtClean="0"/>
              <a:t>homosporous</a:t>
            </a:r>
            <a:r>
              <a:rPr lang="en-US" sz="2400" dirty="0" smtClean="0"/>
              <a:t> fern. The </a:t>
            </a:r>
            <a:r>
              <a:rPr lang="en-US" sz="2400" b="1" dirty="0" err="1" smtClean="0">
                <a:solidFill>
                  <a:schemeClr val="accent1">
                    <a:lumMod val="75000"/>
                  </a:schemeClr>
                </a:solidFill>
              </a:rPr>
              <a:t>sori</a:t>
            </a:r>
            <a:r>
              <a:rPr lang="en-US" sz="2400" dirty="0" smtClean="0"/>
              <a:t> are borne in two rows on two sides of the median vein of a </a:t>
            </a:r>
            <a:r>
              <a:rPr lang="en-US" sz="2400" dirty="0" err="1" smtClean="0"/>
              <a:t>pinnule</a:t>
            </a:r>
            <a:r>
              <a:rPr lang="en-US" sz="2400" dirty="0" smtClean="0"/>
              <a:t> in-between the margin and the midrib. Each </a:t>
            </a:r>
            <a:r>
              <a:rPr lang="en-US" sz="2400" b="1" dirty="0" err="1" smtClean="0">
                <a:solidFill>
                  <a:schemeClr val="accent1">
                    <a:lumMod val="75000"/>
                  </a:schemeClr>
                </a:solidFill>
              </a:rPr>
              <a:t>sorus</a:t>
            </a:r>
            <a:r>
              <a:rPr lang="en-US" sz="2400" dirty="0" smtClean="0">
                <a:solidFill>
                  <a:schemeClr val="accent1">
                    <a:lumMod val="75000"/>
                  </a:schemeClr>
                </a:solidFill>
              </a:rPr>
              <a:t> i</a:t>
            </a:r>
            <a:r>
              <a:rPr lang="en-US" sz="2400" dirty="0" smtClean="0"/>
              <a:t>s covered by a kidney-shaped </a:t>
            </a:r>
            <a:r>
              <a:rPr lang="en-US" sz="2400" b="1" dirty="0" err="1" smtClean="0">
                <a:solidFill>
                  <a:schemeClr val="accent1">
                    <a:lumMod val="75000"/>
                  </a:schemeClr>
                </a:solidFill>
              </a:rPr>
              <a:t>indusium</a:t>
            </a:r>
            <a:r>
              <a:rPr lang="en-US" sz="2400" b="1" dirty="0" smtClean="0">
                <a:solidFill>
                  <a:schemeClr val="accent1">
                    <a:lumMod val="75000"/>
                  </a:schemeClr>
                </a:solidFill>
              </a:rPr>
              <a:t> </a:t>
            </a:r>
            <a:r>
              <a:rPr lang="en-US" sz="2400" dirty="0" smtClean="0"/>
              <a:t>(</a:t>
            </a:r>
            <a:r>
              <a:rPr lang="en-US" sz="2400" dirty="0" smtClean="0"/>
              <a:t>Fig.13). </a:t>
            </a:r>
            <a:r>
              <a:rPr lang="en-US" sz="2400" dirty="0" smtClean="0"/>
              <a:t>A number of stalked sporangia arise from the central placental tissue. </a:t>
            </a:r>
            <a:r>
              <a:rPr lang="en-US" sz="2400" dirty="0" err="1" smtClean="0"/>
              <a:t>Sori</a:t>
            </a:r>
            <a:r>
              <a:rPr lang="en-US" sz="2400" dirty="0" smtClean="0"/>
              <a:t> are of mixed type i.e., sporangia arise without any order of development. </a:t>
            </a:r>
          </a:p>
        </p:txBody>
      </p:sp>
      <p:cxnSp>
        <p:nvCxnSpPr>
          <p:cNvPr id="31" name="Прямая со стрелкой 30"/>
          <p:cNvCxnSpPr/>
          <p:nvPr/>
        </p:nvCxnSpPr>
        <p:spPr>
          <a:xfrm>
            <a:off x="3851920" y="5229200"/>
            <a:ext cx="0" cy="115212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3419872" y="6309320"/>
            <a:ext cx="1584176" cy="369332"/>
          </a:xfrm>
          <a:prstGeom prst="rect">
            <a:avLst/>
          </a:prstGeom>
          <a:noFill/>
        </p:spPr>
        <p:txBody>
          <a:bodyPr wrap="square" rtlCol="0">
            <a:spAutoFit/>
          </a:bodyPr>
          <a:lstStyle/>
          <a:p>
            <a:r>
              <a:rPr lang="en-US" b="1" dirty="0" smtClean="0"/>
              <a:t>Placenta</a:t>
            </a:r>
            <a:endParaRPr lang="ru-RU" b="1" dirty="0"/>
          </a:p>
        </p:txBody>
      </p:sp>
      <p:sp>
        <p:nvSpPr>
          <p:cNvPr id="34" name="Прямоугольник 33"/>
          <p:cNvSpPr/>
          <p:nvPr/>
        </p:nvSpPr>
        <p:spPr>
          <a:xfrm>
            <a:off x="1259632" y="6309320"/>
            <a:ext cx="1579278" cy="400110"/>
          </a:xfrm>
          <a:prstGeom prst="rect">
            <a:avLst/>
          </a:prstGeom>
        </p:spPr>
        <p:txBody>
          <a:bodyPr wrap="none">
            <a:spAutoFit/>
          </a:bodyPr>
          <a:lstStyle/>
          <a:p>
            <a:r>
              <a:rPr lang="en-US" sz="2000" dirty="0" smtClean="0">
                <a:solidFill>
                  <a:prstClr val="black"/>
                </a:solidFill>
              </a:rPr>
              <a:t>Fig.13 </a:t>
            </a:r>
            <a:r>
              <a:rPr lang="en-US" sz="2000" dirty="0" smtClean="0">
                <a:solidFill>
                  <a:prstClr val="black"/>
                </a:solidFill>
              </a:rPr>
              <a:t>- </a:t>
            </a:r>
            <a:r>
              <a:rPr lang="en-US" sz="2000" dirty="0" err="1" smtClean="0"/>
              <a:t>Sorus</a:t>
            </a:r>
            <a:endParaRPr lang="ru-RU" sz="2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www.svenlandrein.com/systematiccoursepages/images/firstlandplant/images/sporangium.jpg"/>
          <p:cNvPicPr>
            <a:picLocks noChangeAspect="1" noChangeArrowheads="1"/>
          </p:cNvPicPr>
          <p:nvPr/>
        </p:nvPicPr>
        <p:blipFill>
          <a:blip r:embed="rId2" cstate="print"/>
          <a:srcRect l="6720" t="17346" r="23408" b="-9"/>
          <a:stretch>
            <a:fillRect/>
          </a:stretch>
        </p:blipFill>
        <p:spPr bwMode="auto">
          <a:xfrm>
            <a:off x="4535488" y="3689648"/>
            <a:ext cx="4608512" cy="3168352"/>
          </a:xfrm>
          <a:prstGeom prst="rect">
            <a:avLst/>
          </a:prstGeom>
          <a:noFill/>
        </p:spPr>
      </p:pic>
      <p:sp>
        <p:nvSpPr>
          <p:cNvPr id="6" name="Содержимое 2"/>
          <p:cNvSpPr txBox="1">
            <a:spLocks/>
          </p:cNvSpPr>
          <p:nvPr/>
        </p:nvSpPr>
        <p:spPr>
          <a:xfrm>
            <a:off x="179512" y="188640"/>
            <a:ext cx="8640960" cy="3528392"/>
          </a:xfrm>
          <a:prstGeom prst="rect">
            <a:avLst/>
          </a:prstGeom>
        </p:spPr>
        <p:txBody>
          <a:bodyPr>
            <a:normAutofit fontScale="92500" lnSpcReduction="20000"/>
          </a:bodyPr>
          <a:lstStyle/>
          <a:p>
            <a:pPr indent="357188" algn="just">
              <a:lnSpc>
                <a:spcPct val="120000"/>
              </a:lnSpc>
              <a:defRPr/>
            </a:pPr>
            <a:r>
              <a:rPr lang="en-US" sz="2400" dirty="0" smtClean="0"/>
              <a:t> </a:t>
            </a:r>
            <a:r>
              <a:rPr lang="en-US" sz="2600" dirty="0" smtClean="0"/>
              <a:t>The sporangium of </a:t>
            </a:r>
            <a:r>
              <a:rPr lang="en-US" sz="2600" i="1" dirty="0" err="1" smtClean="0"/>
              <a:t>Dryopteris</a:t>
            </a:r>
            <a:r>
              <a:rPr lang="en-US" sz="2600" i="1" dirty="0" smtClean="0"/>
              <a:t> </a:t>
            </a:r>
            <a:r>
              <a:rPr lang="en-US" sz="2600" dirty="0" smtClean="0"/>
              <a:t>(</a:t>
            </a:r>
            <a:r>
              <a:rPr lang="en-US" sz="2600" dirty="0" smtClean="0"/>
              <a:t>Fig.14) </a:t>
            </a:r>
            <a:r>
              <a:rPr lang="en-US" sz="2600" dirty="0" smtClean="0"/>
              <a:t>is comprised of a long stalk and a terminal capsule. The single-layered jacket of the capsule is differentiated into a thick-walled </a:t>
            </a:r>
            <a:r>
              <a:rPr lang="en-US" sz="2600" b="1" dirty="0" smtClean="0">
                <a:solidFill>
                  <a:schemeClr val="accent1">
                    <a:lumMod val="75000"/>
                  </a:schemeClr>
                </a:solidFill>
              </a:rPr>
              <a:t>vertical annulus</a:t>
            </a:r>
            <a:r>
              <a:rPr lang="en-US" sz="2600" dirty="0" smtClean="0"/>
              <a:t>, a </a:t>
            </a:r>
            <a:r>
              <a:rPr lang="en-US" sz="2600" b="1" dirty="0" smtClean="0">
                <a:solidFill>
                  <a:schemeClr val="accent1">
                    <a:lumMod val="75000"/>
                  </a:schemeClr>
                </a:solidFill>
              </a:rPr>
              <a:t>thin-walled </a:t>
            </a:r>
            <a:r>
              <a:rPr lang="en-US" sz="2600" b="1" dirty="0" err="1" smtClean="0">
                <a:solidFill>
                  <a:schemeClr val="accent1">
                    <a:lumMod val="75000"/>
                  </a:schemeClr>
                </a:solidFill>
              </a:rPr>
              <a:t>radially</a:t>
            </a:r>
            <a:r>
              <a:rPr lang="en-US" sz="2600" b="1" dirty="0" smtClean="0">
                <a:solidFill>
                  <a:schemeClr val="accent1">
                    <a:lumMod val="75000"/>
                  </a:schemeClr>
                </a:solidFill>
              </a:rPr>
              <a:t> arranged </a:t>
            </a:r>
            <a:r>
              <a:rPr lang="en-US" sz="2600" b="1" dirty="0" err="1" smtClean="0">
                <a:solidFill>
                  <a:schemeClr val="accent1">
                    <a:lumMod val="75000"/>
                  </a:schemeClr>
                </a:solidFill>
              </a:rPr>
              <a:t>stomium</a:t>
            </a:r>
            <a:r>
              <a:rPr lang="en-US" sz="2600" b="1" dirty="0" smtClean="0">
                <a:solidFill>
                  <a:schemeClr val="accent1">
                    <a:lumMod val="75000"/>
                  </a:schemeClr>
                </a:solidFill>
              </a:rPr>
              <a:t> </a:t>
            </a:r>
            <a:r>
              <a:rPr lang="en-US" sz="2600" dirty="0" smtClean="0"/>
              <a:t>and large </a:t>
            </a:r>
            <a:r>
              <a:rPr lang="en-US" sz="2600" dirty="0" err="1" smtClean="0"/>
              <a:t>parenchymatous</a:t>
            </a:r>
            <a:r>
              <a:rPr lang="en-US" sz="2600" dirty="0" smtClean="0"/>
              <a:t> cells with undulated walls.</a:t>
            </a:r>
          </a:p>
          <a:p>
            <a:pPr marL="0" marR="0" lvl="0" indent="357188" algn="just" defTabSz="914400" rtl="0" eaLnBrk="1" fontAlgn="auto" latinLnBrk="0" hangingPunct="1">
              <a:lnSpc>
                <a:spcPct val="120000"/>
              </a:lnSpc>
              <a:buClrTx/>
              <a:buSzTx/>
              <a:buFont typeface="Arial" pitchFamily="34" charset="0"/>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Dryopteris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a:t>
            </a:r>
            <a:r>
              <a:rPr kumimoji="0" lang="en-US" sz="2600" b="0" i="0" u="none" strike="noStrike" kern="1200" cap="none" spc="0" normalizeH="0" baseline="0" noProof="0" dirty="0" err="1" smtClean="0">
                <a:ln>
                  <a:noFill/>
                </a:ln>
                <a:solidFill>
                  <a:schemeClr val="tx1"/>
                </a:solidFill>
                <a:effectLst/>
                <a:uLnTx/>
                <a:uFillTx/>
                <a:latin typeface="+mn-lt"/>
                <a:ea typeface="+mn-ea"/>
                <a:cs typeface="+mn-cs"/>
              </a:rPr>
              <a:t>homosporous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so the capsule contains </a:t>
            </a:r>
            <a:r>
              <a:rPr kumimoji="0" lang="en-US" sz="2600" b="0" i="0" u="none" strike="noStrike" kern="1200" cap="none" spc="0" normalizeH="0" baseline="0" noProof="0" dirty="0" err="1" smtClean="0">
                <a:ln>
                  <a:noFill/>
                </a:ln>
                <a:solidFill>
                  <a:schemeClr val="tx1"/>
                </a:solidFill>
                <a:effectLst/>
                <a:uLnTx/>
                <a:uFillTx/>
                <a:latin typeface="+mn-lt"/>
                <a:ea typeface="+mn-ea"/>
                <a:cs typeface="+mn-cs"/>
              </a:rPr>
              <a:t>isospores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which are structurally and functionally alike.</a:t>
            </a:r>
          </a:p>
          <a:p>
            <a:pPr marL="0" marR="0" lvl="0" indent="357188" algn="just" defTabSz="914400" rtl="0" eaLnBrk="1" fontAlgn="auto" latinLnBrk="0" hangingPunct="1">
              <a:lnSpc>
                <a:spcPct val="120000"/>
              </a:lnSpc>
              <a:buClrTx/>
              <a:buSzTx/>
              <a:buFont typeface="Arial" pitchFamily="34" charset="0"/>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The spores are triangular in shape with </a:t>
            </a:r>
            <a:r>
              <a:rPr kumimoji="0" lang="en-US" sz="2600" b="0" i="0" u="none" strike="noStrike" kern="1200" cap="none" spc="0" normalizeH="0" baseline="0" noProof="0" dirty="0" err="1" smtClean="0">
                <a:ln>
                  <a:noFill/>
                </a:ln>
                <a:solidFill>
                  <a:schemeClr val="tx1"/>
                </a:solidFill>
                <a:effectLst/>
                <a:uLnTx/>
                <a:uFillTx/>
                <a:latin typeface="+mn-lt"/>
                <a:ea typeface="+mn-ea"/>
                <a:cs typeface="+mn-cs"/>
              </a:rPr>
              <a:t>trilete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aperture. The outer spore wall, </a:t>
            </a:r>
            <a:r>
              <a:rPr kumimoji="0" lang="en-US" sz="2600" b="0" i="0" u="none" strike="noStrike" kern="1200" cap="none" spc="0" normalizeH="0" baseline="0" noProof="0" dirty="0" err="1" smtClean="0">
                <a:ln>
                  <a:noFill/>
                </a:ln>
                <a:solidFill>
                  <a:schemeClr val="tx1"/>
                </a:solidFill>
                <a:effectLst/>
                <a:uLnTx/>
                <a:uFillTx/>
                <a:latin typeface="+mn-lt"/>
                <a:ea typeface="+mn-ea"/>
                <a:cs typeface="+mn-cs"/>
              </a:rPr>
              <a:t>exine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either smooth or variously ornamented.</a:t>
            </a:r>
          </a:p>
        </p:txBody>
      </p:sp>
      <p:sp>
        <p:nvSpPr>
          <p:cNvPr id="7" name="Прямоугольник 6"/>
          <p:cNvSpPr/>
          <p:nvPr/>
        </p:nvSpPr>
        <p:spPr>
          <a:xfrm>
            <a:off x="107504" y="3573016"/>
            <a:ext cx="4248472" cy="2308324"/>
          </a:xfrm>
          <a:prstGeom prst="rect">
            <a:avLst/>
          </a:prstGeom>
        </p:spPr>
        <p:txBody>
          <a:bodyPr wrap="square">
            <a:spAutoFit/>
          </a:bodyPr>
          <a:lstStyle/>
          <a:p>
            <a:pPr lvl="0" indent="357188" algn="just">
              <a:defRPr/>
            </a:pPr>
            <a:r>
              <a:rPr lang="en-US" sz="2400" dirty="0" smtClean="0"/>
              <a:t>The </a:t>
            </a:r>
            <a:r>
              <a:rPr lang="en-US" sz="2400" dirty="0" err="1" smtClean="0"/>
              <a:t>sporangum</a:t>
            </a:r>
            <a:r>
              <a:rPr lang="en-US" sz="2400" dirty="0" smtClean="0"/>
              <a:t> dehisces transversely along the </a:t>
            </a:r>
            <a:r>
              <a:rPr lang="en-US" sz="2400" dirty="0" err="1" smtClean="0"/>
              <a:t>stomium</a:t>
            </a:r>
            <a:r>
              <a:rPr lang="en-US" sz="2400" dirty="0" smtClean="0"/>
              <a:t> due to the shrinkage of annular </a:t>
            </a:r>
            <a:r>
              <a:rPr lang="en-US" sz="2400" dirty="0" smtClean="0"/>
              <a:t>cells. </a:t>
            </a:r>
            <a:r>
              <a:rPr lang="en-US" sz="2400" dirty="0" smtClean="0"/>
              <a:t>The spores are dispersed through air to a moderate distance. </a:t>
            </a:r>
            <a:endParaRPr lang="ru-RU" sz="2400" dirty="0"/>
          </a:p>
        </p:txBody>
      </p:sp>
      <p:sp>
        <p:nvSpPr>
          <p:cNvPr id="9" name="Прямоугольник 8"/>
          <p:cNvSpPr/>
          <p:nvPr/>
        </p:nvSpPr>
        <p:spPr>
          <a:xfrm>
            <a:off x="1043608" y="6309320"/>
            <a:ext cx="3744416" cy="400110"/>
          </a:xfrm>
          <a:prstGeom prst="rect">
            <a:avLst/>
          </a:prstGeom>
        </p:spPr>
        <p:txBody>
          <a:bodyPr wrap="square">
            <a:spAutoFit/>
          </a:bodyPr>
          <a:lstStyle/>
          <a:p>
            <a:r>
              <a:rPr lang="en-US" sz="2000" dirty="0" smtClean="0">
                <a:solidFill>
                  <a:prstClr val="black"/>
                </a:solidFill>
              </a:rPr>
              <a:t>Fig.14- </a:t>
            </a:r>
            <a:r>
              <a:rPr lang="en-US" sz="2000" dirty="0" smtClean="0">
                <a:solidFill>
                  <a:prstClr val="black"/>
                </a:solidFill>
              </a:rPr>
              <a:t>Sporangium of </a:t>
            </a:r>
            <a:r>
              <a:rPr lang="en-US" sz="2000" i="1" dirty="0" err="1" smtClean="0">
                <a:solidFill>
                  <a:prstClr val="black"/>
                </a:solidFill>
              </a:rPr>
              <a:t>Dryopteris</a:t>
            </a:r>
            <a:r>
              <a:rPr lang="en-US" sz="2000" i="1" dirty="0" smtClean="0">
                <a:solidFill>
                  <a:prstClr val="black"/>
                </a:solidFill>
              </a:rPr>
              <a:t> </a:t>
            </a:r>
            <a:endParaRPr lang="ru-RU" sz="2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692696"/>
            <a:ext cx="8424936" cy="2952328"/>
          </a:xfrm>
        </p:spPr>
        <p:txBody>
          <a:bodyPr>
            <a:normAutofit/>
          </a:bodyPr>
          <a:lstStyle/>
          <a:p>
            <a:pPr marL="0" indent="357188" algn="just">
              <a:spcBef>
                <a:spcPts val="0"/>
              </a:spcBef>
              <a:buNone/>
            </a:pPr>
            <a:r>
              <a:rPr lang="en-US" sz="2400" dirty="0" smtClean="0"/>
              <a:t>A haploid spore is the first cell of sexual or gametophyte generation. Under suitable moist condition, each spore germinates into a </a:t>
            </a:r>
            <a:r>
              <a:rPr lang="en-US" sz="2400" b="1" dirty="0" smtClean="0">
                <a:solidFill>
                  <a:schemeClr val="accent1">
                    <a:lumMod val="75000"/>
                  </a:schemeClr>
                </a:solidFill>
              </a:rPr>
              <a:t>gametophyte called </a:t>
            </a:r>
            <a:r>
              <a:rPr lang="en-US" sz="2400" b="1" dirty="0" err="1" smtClean="0">
                <a:solidFill>
                  <a:schemeClr val="accent1">
                    <a:lumMod val="75000"/>
                  </a:schemeClr>
                </a:solidFill>
              </a:rPr>
              <a:t>prothallus</a:t>
            </a:r>
            <a:r>
              <a:rPr lang="en-US" sz="2400" b="1" dirty="0" smtClean="0">
                <a:solidFill>
                  <a:schemeClr val="accent1">
                    <a:lumMod val="75000"/>
                  </a:schemeClr>
                </a:solidFill>
              </a:rPr>
              <a:t> </a:t>
            </a:r>
            <a:r>
              <a:rPr lang="en-US" sz="2400" dirty="0" smtClean="0"/>
              <a:t>(</a:t>
            </a:r>
            <a:r>
              <a:rPr lang="en-US" sz="2400" dirty="0" smtClean="0"/>
              <a:t>Fig.15). </a:t>
            </a:r>
            <a:r>
              <a:rPr lang="en-US" sz="2400" dirty="0" smtClean="0"/>
              <a:t>It is a flat, green, non-vascular heart shaped structure with about 5- 13 mm in diameter. The dorsal surface is smooth while ventral surface contains unicellular rhizoids and sex-organs. </a:t>
            </a:r>
            <a:r>
              <a:rPr lang="en-US" sz="2400" dirty="0" err="1" smtClean="0"/>
              <a:t>Prothallus</a:t>
            </a:r>
            <a:r>
              <a:rPr lang="en-US" sz="2400" dirty="0" smtClean="0"/>
              <a:t> has a narrow posterior end and a distinct apical notch at anterior end. </a:t>
            </a:r>
            <a:endParaRPr lang="ru-RU" dirty="0"/>
          </a:p>
        </p:txBody>
      </p:sp>
      <p:sp>
        <p:nvSpPr>
          <p:cNvPr id="6" name="Прямоугольник 5"/>
          <p:cNvSpPr/>
          <p:nvPr/>
        </p:nvSpPr>
        <p:spPr>
          <a:xfrm>
            <a:off x="539552" y="116632"/>
            <a:ext cx="2724144" cy="606961"/>
          </a:xfrm>
          <a:prstGeom prst="rect">
            <a:avLst/>
          </a:prstGeom>
        </p:spPr>
        <p:txBody>
          <a:bodyPr wrap="none">
            <a:spAutoFit/>
          </a:bodyPr>
          <a:lstStyle/>
          <a:p>
            <a:pPr>
              <a:lnSpc>
                <a:spcPct val="110000"/>
              </a:lnSpc>
            </a:pPr>
            <a:r>
              <a:rPr lang="en-US" sz="3200" b="1" dirty="0" smtClean="0">
                <a:solidFill>
                  <a:schemeClr val="accent1">
                    <a:lumMod val="75000"/>
                  </a:schemeClr>
                </a:solidFill>
              </a:rPr>
              <a:t>Gametophyte: </a:t>
            </a:r>
          </a:p>
        </p:txBody>
      </p:sp>
      <p:sp>
        <p:nvSpPr>
          <p:cNvPr id="4" name="Прямоугольник 3"/>
          <p:cNvSpPr/>
          <p:nvPr/>
        </p:nvSpPr>
        <p:spPr>
          <a:xfrm>
            <a:off x="323528" y="3573016"/>
            <a:ext cx="4752528" cy="2308324"/>
          </a:xfrm>
          <a:prstGeom prst="rect">
            <a:avLst/>
          </a:prstGeom>
        </p:spPr>
        <p:txBody>
          <a:bodyPr wrap="square">
            <a:spAutoFit/>
          </a:bodyPr>
          <a:lstStyle/>
          <a:p>
            <a:pPr indent="357188" algn="just"/>
            <a:r>
              <a:rPr lang="en-US" sz="2400" dirty="0" smtClean="0"/>
              <a:t>The rhizoids arise from the ventral side of the posterior end which helps in anchorage, absorption of water and nutrients from soil. </a:t>
            </a:r>
            <a:r>
              <a:rPr lang="en-US" sz="2400" dirty="0" err="1" smtClean="0"/>
              <a:t>Prothallus</a:t>
            </a:r>
            <a:r>
              <a:rPr lang="en-US" sz="2400" dirty="0" smtClean="0"/>
              <a:t> is short lived and dies in drought conditions. </a:t>
            </a:r>
            <a:endParaRPr lang="en-US" sz="2400" dirty="0" smtClean="0">
              <a:solidFill>
                <a:schemeClr val="accent2"/>
              </a:solidFill>
            </a:endParaRPr>
          </a:p>
        </p:txBody>
      </p:sp>
      <p:pic>
        <p:nvPicPr>
          <p:cNvPr id="5" name="Picture 2" descr="http://www.svenlandrein.com/systematiccoursepages/images/firstlandplant/images/fernprothallus.jpg"/>
          <p:cNvPicPr>
            <a:picLocks noChangeAspect="1" noChangeArrowheads="1"/>
          </p:cNvPicPr>
          <p:nvPr/>
        </p:nvPicPr>
        <p:blipFill>
          <a:blip r:embed="rId2" cstate="print"/>
          <a:srcRect l="37116" t="4054" r="15396" b="36450"/>
          <a:stretch>
            <a:fillRect/>
          </a:stretch>
        </p:blipFill>
        <p:spPr bwMode="auto">
          <a:xfrm>
            <a:off x="6228184" y="3284984"/>
            <a:ext cx="2520280" cy="3240360"/>
          </a:xfrm>
          <a:prstGeom prst="rect">
            <a:avLst/>
          </a:prstGeom>
          <a:noFill/>
        </p:spPr>
      </p:pic>
      <p:pic>
        <p:nvPicPr>
          <p:cNvPr id="7" name="Picture 2" descr="http://www.svenlandrein.com/systematiccoursepages/images/firstlandplant/images/fernprothallus.jpg"/>
          <p:cNvPicPr>
            <a:picLocks noChangeAspect="1" noChangeArrowheads="1"/>
          </p:cNvPicPr>
          <p:nvPr/>
        </p:nvPicPr>
        <p:blipFill>
          <a:blip r:embed="rId2" cstate="print"/>
          <a:srcRect l="23548" t="4054" r="61528" b="41738"/>
          <a:stretch>
            <a:fillRect/>
          </a:stretch>
        </p:blipFill>
        <p:spPr bwMode="auto">
          <a:xfrm>
            <a:off x="5436096" y="3284984"/>
            <a:ext cx="792088" cy="2952328"/>
          </a:xfrm>
          <a:prstGeom prst="rect">
            <a:avLst/>
          </a:prstGeom>
          <a:noFill/>
        </p:spPr>
      </p:pic>
      <p:sp>
        <p:nvSpPr>
          <p:cNvPr id="8" name="Прямоугольник 7"/>
          <p:cNvSpPr/>
          <p:nvPr/>
        </p:nvSpPr>
        <p:spPr>
          <a:xfrm>
            <a:off x="3851920" y="6309320"/>
            <a:ext cx="2052870" cy="400110"/>
          </a:xfrm>
          <a:prstGeom prst="rect">
            <a:avLst/>
          </a:prstGeom>
        </p:spPr>
        <p:txBody>
          <a:bodyPr wrap="none">
            <a:spAutoFit/>
          </a:bodyPr>
          <a:lstStyle/>
          <a:p>
            <a:r>
              <a:rPr lang="en-US" sz="2000" dirty="0" smtClean="0">
                <a:solidFill>
                  <a:prstClr val="black"/>
                </a:solidFill>
              </a:rPr>
              <a:t>Fig.15 </a:t>
            </a:r>
            <a:r>
              <a:rPr lang="en-US" sz="2000" dirty="0" smtClean="0">
                <a:solidFill>
                  <a:prstClr val="black"/>
                </a:solidFill>
              </a:rPr>
              <a:t>- </a:t>
            </a:r>
            <a:r>
              <a:rPr lang="en-US" sz="2000" dirty="0" err="1" smtClean="0"/>
              <a:t>Prothallus</a:t>
            </a:r>
            <a:endParaRPr lang="ru-RU"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340768"/>
            <a:ext cx="8424936" cy="3416320"/>
          </a:xfrm>
          <a:prstGeom prst="rect">
            <a:avLst/>
          </a:prstGeom>
        </p:spPr>
        <p:txBody>
          <a:bodyPr wrap="square">
            <a:spAutoFit/>
          </a:bodyPr>
          <a:lstStyle/>
          <a:p>
            <a:pPr indent="357188" algn="just"/>
            <a:r>
              <a:rPr lang="en-US" sz="2400" b="1" dirty="0" smtClean="0">
                <a:solidFill>
                  <a:schemeClr val="accent1">
                    <a:lumMod val="75000"/>
                  </a:schemeClr>
                </a:solidFill>
              </a:rPr>
              <a:t>Antheridia (Male Sex organs): </a:t>
            </a:r>
            <a:r>
              <a:rPr lang="en-US" sz="2400" dirty="0" smtClean="0"/>
              <a:t>They are small, sessile dome shaped and found intermixed with rhizoids. Each </a:t>
            </a:r>
            <a:r>
              <a:rPr lang="en-US" sz="2400" dirty="0" err="1" smtClean="0"/>
              <a:t>antheridium</a:t>
            </a:r>
            <a:r>
              <a:rPr lang="en-US" sz="2400" dirty="0" smtClean="0"/>
              <a:t> has a sterile 3-celled jacket wall that as closed about 32-48 </a:t>
            </a:r>
            <a:r>
              <a:rPr lang="en-US" sz="2400" dirty="0" err="1" smtClean="0"/>
              <a:t>androcytes</a:t>
            </a:r>
            <a:r>
              <a:rPr lang="en-US" sz="2400" dirty="0" smtClean="0"/>
              <a:t>. Each </a:t>
            </a:r>
            <a:r>
              <a:rPr lang="en-US" sz="2400" dirty="0" err="1" smtClean="0"/>
              <a:t>androcyte</a:t>
            </a:r>
            <a:r>
              <a:rPr lang="en-US" sz="2400" dirty="0" smtClean="0"/>
              <a:t> metamorphose into a coiled (2-3), multi-flagellate </a:t>
            </a:r>
            <a:r>
              <a:rPr lang="en-US" sz="2400" dirty="0" err="1" smtClean="0"/>
              <a:t>antherozoid</a:t>
            </a:r>
            <a:r>
              <a:rPr lang="en-US" sz="2400" dirty="0" smtClean="0"/>
              <a:t> or spermatozoid. </a:t>
            </a:r>
          </a:p>
          <a:p>
            <a:pPr indent="357188" algn="just"/>
            <a:r>
              <a:rPr lang="en-US" sz="2400" b="1" dirty="0" smtClean="0">
                <a:solidFill>
                  <a:schemeClr val="accent1">
                    <a:lumMod val="75000"/>
                  </a:schemeClr>
                </a:solidFill>
              </a:rPr>
              <a:t>Archegonia (Female Sex organs): </a:t>
            </a:r>
            <a:r>
              <a:rPr lang="en-US" sz="2400" dirty="0" smtClean="0"/>
              <a:t>They are sessile, flask-shaped and embedded on apical cushion just behind the apical notch. Each </a:t>
            </a:r>
            <a:r>
              <a:rPr lang="en-US" sz="2400" dirty="0" err="1" smtClean="0"/>
              <a:t>archegonium</a:t>
            </a:r>
            <a:r>
              <a:rPr lang="en-US" sz="2400" dirty="0" smtClean="0"/>
              <a:t> has a swollen </a:t>
            </a:r>
            <a:r>
              <a:rPr lang="en-US" sz="2400" dirty="0" err="1" smtClean="0"/>
              <a:t>venter</a:t>
            </a:r>
            <a:r>
              <a:rPr lang="en-US" sz="2400" dirty="0" smtClean="0"/>
              <a:t> and a backwardly projected neck. </a:t>
            </a:r>
          </a:p>
        </p:txBody>
      </p:sp>
      <p:sp>
        <p:nvSpPr>
          <p:cNvPr id="4" name="Прямоугольник 3"/>
          <p:cNvSpPr/>
          <p:nvPr/>
        </p:nvSpPr>
        <p:spPr>
          <a:xfrm>
            <a:off x="395536" y="188640"/>
            <a:ext cx="8496944" cy="1200329"/>
          </a:xfrm>
          <a:prstGeom prst="rect">
            <a:avLst/>
          </a:prstGeom>
        </p:spPr>
        <p:txBody>
          <a:bodyPr wrap="square">
            <a:spAutoFit/>
          </a:bodyPr>
          <a:lstStyle/>
          <a:p>
            <a:pPr indent="357188" algn="just"/>
            <a:r>
              <a:rPr lang="en-US" sz="2400" b="1" dirty="0" smtClean="0">
                <a:solidFill>
                  <a:schemeClr val="accent1">
                    <a:lumMod val="75000"/>
                  </a:schemeClr>
                </a:solidFill>
              </a:rPr>
              <a:t>Antheridia</a:t>
            </a:r>
            <a:r>
              <a:rPr lang="en-US" sz="2400" dirty="0" smtClean="0">
                <a:solidFill>
                  <a:schemeClr val="accent1">
                    <a:lumMod val="75000"/>
                  </a:schemeClr>
                </a:solidFill>
              </a:rPr>
              <a:t> </a:t>
            </a:r>
            <a:r>
              <a:rPr lang="en-US" sz="2400" dirty="0" smtClean="0"/>
              <a:t>appear first and are confined to the basal central regions among the rhizoids. </a:t>
            </a:r>
            <a:r>
              <a:rPr lang="en-US" sz="2400" b="1" dirty="0" smtClean="0">
                <a:solidFill>
                  <a:schemeClr val="accent1">
                    <a:lumMod val="75000"/>
                  </a:schemeClr>
                </a:solidFill>
              </a:rPr>
              <a:t>Archegonia </a:t>
            </a:r>
            <a:r>
              <a:rPr lang="en-US" sz="2400" dirty="0" smtClean="0"/>
              <a:t>develop near the apical notch (</a:t>
            </a:r>
            <a:r>
              <a:rPr lang="en-US" sz="2400" dirty="0" smtClean="0"/>
              <a:t>Fig.16).</a:t>
            </a:r>
            <a:endParaRPr lang="en-US" sz="2400" dirty="0" smtClean="0"/>
          </a:p>
        </p:txBody>
      </p:sp>
      <p:sp>
        <p:nvSpPr>
          <p:cNvPr id="5" name="Прямоугольник 4"/>
          <p:cNvSpPr/>
          <p:nvPr/>
        </p:nvSpPr>
        <p:spPr>
          <a:xfrm>
            <a:off x="395536" y="4869160"/>
            <a:ext cx="8424936" cy="1569660"/>
          </a:xfrm>
          <a:prstGeom prst="rect">
            <a:avLst/>
          </a:prstGeom>
        </p:spPr>
        <p:txBody>
          <a:bodyPr wrap="square">
            <a:spAutoFit/>
          </a:bodyPr>
          <a:lstStyle/>
          <a:p>
            <a:pPr indent="447675" algn="just"/>
            <a:r>
              <a:rPr lang="en-US" sz="2400" dirty="0" smtClean="0"/>
              <a:t>The </a:t>
            </a:r>
            <a:r>
              <a:rPr lang="en-US" sz="2400" dirty="0" err="1" smtClean="0"/>
              <a:t>venter</a:t>
            </a:r>
            <a:r>
              <a:rPr lang="en-US" sz="2400" dirty="0" smtClean="0"/>
              <a:t> encloses an </a:t>
            </a:r>
            <a:r>
              <a:rPr lang="en-US" sz="2400" b="1" dirty="0" smtClean="0">
                <a:solidFill>
                  <a:schemeClr val="accent1">
                    <a:lumMod val="75000"/>
                  </a:schemeClr>
                </a:solidFill>
              </a:rPr>
              <a:t>egg (</a:t>
            </a:r>
            <a:r>
              <a:rPr lang="en-US" sz="2400" b="1" dirty="0" err="1" smtClean="0">
                <a:solidFill>
                  <a:schemeClr val="accent1">
                    <a:lumMod val="75000"/>
                  </a:schemeClr>
                </a:solidFill>
              </a:rPr>
              <a:t>oosphere</a:t>
            </a:r>
            <a:r>
              <a:rPr lang="en-US" sz="2400" b="1" dirty="0" smtClean="0">
                <a:solidFill>
                  <a:schemeClr val="accent1">
                    <a:lumMod val="75000"/>
                  </a:schemeClr>
                </a:solidFill>
              </a:rPr>
              <a:t>) </a:t>
            </a:r>
            <a:r>
              <a:rPr lang="en-US" sz="2400" dirty="0" smtClean="0"/>
              <a:t>and </a:t>
            </a:r>
            <a:r>
              <a:rPr lang="en-US" sz="2400" b="1" dirty="0" smtClean="0">
                <a:solidFill>
                  <a:schemeClr val="accent1">
                    <a:lumMod val="75000"/>
                  </a:schemeClr>
                </a:solidFill>
              </a:rPr>
              <a:t>a </a:t>
            </a:r>
            <a:r>
              <a:rPr lang="en-US" sz="2400" b="1" dirty="0" err="1" smtClean="0">
                <a:solidFill>
                  <a:schemeClr val="accent1">
                    <a:lumMod val="75000"/>
                  </a:schemeClr>
                </a:solidFill>
              </a:rPr>
              <a:t>venter</a:t>
            </a:r>
            <a:r>
              <a:rPr lang="en-US" sz="2400" b="1" dirty="0" smtClean="0">
                <a:solidFill>
                  <a:schemeClr val="accent1">
                    <a:lumMod val="75000"/>
                  </a:schemeClr>
                </a:solidFill>
              </a:rPr>
              <a:t> canal cell</a:t>
            </a:r>
            <a:r>
              <a:rPr lang="en-US" sz="2400" dirty="0" smtClean="0"/>
              <a:t>, while the </a:t>
            </a:r>
            <a:r>
              <a:rPr lang="en-US" sz="2400" b="1" dirty="0" smtClean="0">
                <a:solidFill>
                  <a:schemeClr val="accent1">
                    <a:lumMod val="75000"/>
                  </a:schemeClr>
                </a:solidFill>
              </a:rPr>
              <a:t>neck contains along, </a:t>
            </a:r>
            <a:r>
              <a:rPr lang="en-US" sz="2400" b="1" dirty="0" err="1" smtClean="0">
                <a:solidFill>
                  <a:schemeClr val="accent1">
                    <a:lumMod val="75000"/>
                  </a:schemeClr>
                </a:solidFill>
              </a:rPr>
              <a:t>binucleate</a:t>
            </a:r>
            <a:r>
              <a:rPr lang="en-US" sz="2400" b="1" dirty="0" smtClean="0">
                <a:solidFill>
                  <a:schemeClr val="accent1">
                    <a:lumMod val="75000"/>
                  </a:schemeClr>
                </a:solidFill>
              </a:rPr>
              <a:t> neck canal cell</a:t>
            </a:r>
            <a:r>
              <a:rPr lang="en-US" sz="2400" dirty="0" smtClean="0"/>
              <a:t>. In mature </a:t>
            </a:r>
            <a:r>
              <a:rPr lang="en-US" sz="2400" dirty="0" err="1" smtClean="0"/>
              <a:t>archegonium</a:t>
            </a:r>
            <a:r>
              <a:rPr lang="en-US" sz="2400" dirty="0" smtClean="0"/>
              <a:t>, the neck canal cell and the </a:t>
            </a:r>
            <a:r>
              <a:rPr lang="en-US" sz="2400" dirty="0" err="1" smtClean="0"/>
              <a:t>venter</a:t>
            </a:r>
            <a:r>
              <a:rPr lang="en-US" sz="2400" dirty="0" smtClean="0"/>
              <a:t> canal cell disintegrates into mucilaginous mass.</a:t>
            </a:r>
            <a:endParaRPr lang="ru-RU" sz="2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3068960"/>
            <a:ext cx="8496944" cy="3456384"/>
          </a:xfrm>
        </p:spPr>
        <p:txBody>
          <a:bodyPr>
            <a:normAutofit/>
          </a:bodyPr>
          <a:lstStyle/>
          <a:p>
            <a:pPr marL="0" algn="just">
              <a:lnSpc>
                <a:spcPct val="100000"/>
              </a:lnSpc>
              <a:spcBef>
                <a:spcPts val="0"/>
              </a:spcBef>
              <a:buNone/>
            </a:pPr>
            <a:r>
              <a:rPr lang="en-US" sz="2800" b="1" dirty="0" smtClean="0">
                <a:solidFill>
                  <a:schemeClr val="accent1">
                    <a:lumMod val="75000"/>
                  </a:schemeClr>
                </a:solidFill>
              </a:rPr>
              <a:t>Fertilization: </a:t>
            </a:r>
          </a:p>
          <a:p>
            <a:pPr marL="0" indent="357188" algn="just">
              <a:spcBef>
                <a:spcPts val="0"/>
              </a:spcBef>
              <a:buNone/>
            </a:pPr>
            <a:r>
              <a:rPr lang="en-US" sz="2400" dirty="0" smtClean="0"/>
              <a:t>When a film of water flow between </a:t>
            </a:r>
            <a:r>
              <a:rPr lang="en-US" sz="2400" dirty="0" err="1" smtClean="0"/>
              <a:t>prothallus</a:t>
            </a:r>
            <a:r>
              <a:rPr lang="en-US" sz="2400" dirty="0" smtClean="0"/>
              <a:t> and substratum, the cap cells of antheridia pushed open to release </a:t>
            </a:r>
            <a:r>
              <a:rPr lang="en-US" sz="2400" dirty="0" err="1" smtClean="0"/>
              <a:t>antherozoids</a:t>
            </a:r>
            <a:r>
              <a:rPr lang="en-US" sz="2400" dirty="0" smtClean="0"/>
              <a:t>. The </a:t>
            </a:r>
            <a:r>
              <a:rPr lang="en-US" sz="2400" dirty="0" err="1" smtClean="0"/>
              <a:t>antherozoids</a:t>
            </a:r>
            <a:r>
              <a:rPr lang="en-US" sz="2400" dirty="0" smtClean="0"/>
              <a:t> swim towards archegonia in response to </a:t>
            </a:r>
            <a:r>
              <a:rPr lang="en-US" sz="2400" dirty="0" err="1" smtClean="0"/>
              <a:t>malic</a:t>
            </a:r>
            <a:r>
              <a:rPr lang="en-US" sz="2400" dirty="0" smtClean="0"/>
              <a:t> acid released from mucilaginous mass (</a:t>
            </a:r>
            <a:r>
              <a:rPr lang="en-US" sz="2400" dirty="0" err="1" smtClean="0"/>
              <a:t>chemotactic</a:t>
            </a:r>
            <a:r>
              <a:rPr lang="en-US" sz="2400" dirty="0" smtClean="0"/>
              <a:t>). Many </a:t>
            </a:r>
            <a:r>
              <a:rPr lang="en-US" sz="2400" dirty="0" err="1" smtClean="0"/>
              <a:t>antherozoids</a:t>
            </a:r>
            <a:r>
              <a:rPr lang="en-US" sz="2400" dirty="0" smtClean="0"/>
              <a:t> swim down the neck of </a:t>
            </a:r>
            <a:r>
              <a:rPr lang="en-US" sz="2400" dirty="0" err="1" smtClean="0"/>
              <a:t>archegonium</a:t>
            </a:r>
            <a:r>
              <a:rPr lang="en-US" sz="2400" dirty="0" smtClean="0"/>
              <a:t>, only one of them fuses with egg to form a diploid zygote. Usually, cross-fertilization occurs due to </a:t>
            </a:r>
            <a:r>
              <a:rPr lang="en-US" sz="2400" dirty="0" err="1" smtClean="0"/>
              <a:t>protandrous</a:t>
            </a:r>
            <a:r>
              <a:rPr lang="en-US" sz="2400" dirty="0" smtClean="0"/>
              <a:t> nature of </a:t>
            </a:r>
            <a:r>
              <a:rPr lang="en-US" sz="2400" dirty="0" err="1" smtClean="0"/>
              <a:t>prothalli</a:t>
            </a:r>
            <a:r>
              <a:rPr lang="en-US" sz="2400" dirty="0" smtClean="0"/>
              <a:t> (i.e. antheridia mature before archegonia).</a:t>
            </a:r>
            <a:endParaRPr lang="ru-RU" sz="2400" dirty="0"/>
          </a:p>
        </p:txBody>
      </p:sp>
      <p:pic>
        <p:nvPicPr>
          <p:cNvPr id="19458" name="Picture 2" descr="C:\Users\ADM\Documents\Karime\2018\Lectures\Biodiversity of plants\Additional materials Biodiversity\clip_image008_thumb25.jpg"/>
          <p:cNvPicPr>
            <a:picLocks noChangeAspect="1" noChangeArrowheads="1"/>
          </p:cNvPicPr>
          <p:nvPr/>
        </p:nvPicPr>
        <p:blipFill>
          <a:blip r:embed="rId2" cstate="print"/>
          <a:srcRect l="1357" t="10528" r="2305" b="21044"/>
          <a:stretch>
            <a:fillRect/>
          </a:stretch>
        </p:blipFill>
        <p:spPr bwMode="auto">
          <a:xfrm>
            <a:off x="1331640" y="188640"/>
            <a:ext cx="6546536" cy="2160000"/>
          </a:xfrm>
          <a:prstGeom prst="rect">
            <a:avLst/>
          </a:prstGeom>
          <a:noFill/>
        </p:spPr>
      </p:pic>
      <p:sp>
        <p:nvSpPr>
          <p:cNvPr id="5" name="TextBox 4"/>
          <p:cNvSpPr txBox="1"/>
          <p:nvPr/>
        </p:nvSpPr>
        <p:spPr>
          <a:xfrm>
            <a:off x="395536" y="2276872"/>
            <a:ext cx="8568952" cy="707886"/>
          </a:xfrm>
          <a:prstGeom prst="rect">
            <a:avLst/>
          </a:prstGeom>
          <a:noFill/>
        </p:spPr>
        <p:txBody>
          <a:bodyPr wrap="square" rtlCol="0">
            <a:spAutoFit/>
          </a:bodyPr>
          <a:lstStyle/>
          <a:p>
            <a:pPr algn="just"/>
            <a:r>
              <a:rPr lang="en-US" sz="2000" dirty="0" smtClean="0"/>
              <a:t>Fig.16 </a:t>
            </a:r>
            <a:r>
              <a:rPr lang="en-US" sz="2000" dirty="0" smtClean="0"/>
              <a:t>- Sex organ of fern. A. Mature </a:t>
            </a:r>
            <a:r>
              <a:rPr lang="en-US" sz="2000" dirty="0" err="1" smtClean="0"/>
              <a:t>antheridium</a:t>
            </a:r>
            <a:r>
              <a:rPr lang="en-US" sz="2000" dirty="0" smtClean="0"/>
              <a:t>, B. Liberation of </a:t>
            </a:r>
            <a:r>
              <a:rPr lang="en-US" sz="2000" dirty="0" err="1" smtClean="0"/>
              <a:t>antherozoids</a:t>
            </a:r>
            <a:r>
              <a:rPr lang="en-US" sz="2000" dirty="0" smtClean="0"/>
              <a:t>, C. An </a:t>
            </a:r>
            <a:r>
              <a:rPr lang="en-US" sz="2000" dirty="0" err="1" smtClean="0"/>
              <a:t>antherozoid</a:t>
            </a:r>
            <a:r>
              <a:rPr lang="en-US" sz="2000" dirty="0" smtClean="0"/>
              <a:t>, D. Young </a:t>
            </a:r>
            <a:r>
              <a:rPr lang="en-US" sz="2000" dirty="0" err="1" smtClean="0"/>
              <a:t>archegonium</a:t>
            </a:r>
            <a:r>
              <a:rPr lang="en-US" sz="2000" dirty="0" smtClean="0"/>
              <a:t>, E. Mature </a:t>
            </a:r>
            <a:r>
              <a:rPr lang="en-US" sz="2000" dirty="0" err="1" smtClean="0"/>
              <a:t>archegonium</a:t>
            </a:r>
            <a:endParaRPr lang="ru-RU" sz="2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188640"/>
            <a:ext cx="8568952" cy="2308324"/>
          </a:xfrm>
          <a:prstGeom prst="rect">
            <a:avLst/>
          </a:prstGeom>
        </p:spPr>
        <p:txBody>
          <a:bodyPr wrap="square">
            <a:spAutoFit/>
          </a:bodyPr>
          <a:lstStyle/>
          <a:p>
            <a:pPr algn="just"/>
            <a:r>
              <a:rPr lang="en-US" sz="2400" b="1" dirty="0" smtClean="0">
                <a:solidFill>
                  <a:schemeClr val="accent1">
                    <a:lumMod val="75000"/>
                  </a:schemeClr>
                </a:solidFill>
              </a:rPr>
              <a:t>Development of young </a:t>
            </a:r>
            <a:r>
              <a:rPr lang="en-US" sz="2400" b="1" dirty="0" err="1" smtClean="0">
                <a:solidFill>
                  <a:schemeClr val="accent1">
                    <a:lumMod val="75000"/>
                  </a:schemeClr>
                </a:solidFill>
              </a:rPr>
              <a:t>Sporophyte</a:t>
            </a:r>
            <a:r>
              <a:rPr lang="en-US" sz="2400" b="1" dirty="0" smtClean="0">
                <a:solidFill>
                  <a:schemeClr val="accent1">
                    <a:lumMod val="75000"/>
                  </a:schemeClr>
                </a:solidFill>
              </a:rPr>
              <a:t> </a:t>
            </a:r>
            <a:r>
              <a:rPr lang="en-US" sz="2400" dirty="0" smtClean="0"/>
              <a:t>(</a:t>
            </a:r>
            <a:r>
              <a:rPr lang="en-US" sz="2400" dirty="0" smtClean="0"/>
              <a:t>Fig.17): </a:t>
            </a:r>
            <a:endParaRPr lang="en-US" sz="2400" dirty="0" smtClean="0"/>
          </a:p>
          <a:p>
            <a:pPr indent="357188" algn="just"/>
            <a:r>
              <a:rPr lang="en-US" sz="2400" dirty="0" smtClean="0"/>
              <a:t>The Zygote (2n) is the first cell of </a:t>
            </a:r>
            <a:r>
              <a:rPr lang="en-US" sz="2400" dirty="0" err="1" smtClean="0"/>
              <a:t>sporophyte</a:t>
            </a:r>
            <a:r>
              <a:rPr lang="en-US" sz="2400" dirty="0" smtClean="0"/>
              <a:t> generation. The zygote undergoes repeated mitosis to develop embryo. The embryo has 4 district parts i.e. foot, root, astern apex and the first leaf. Foot absorbs water and minerals from young </a:t>
            </a:r>
            <a:r>
              <a:rPr lang="en-US" sz="2400" dirty="0" err="1" smtClean="0"/>
              <a:t>sporophyte</a:t>
            </a:r>
            <a:r>
              <a:rPr lang="en-US" sz="2400" dirty="0" smtClean="0"/>
              <a:t>. The stem apex grows into a rhizome. </a:t>
            </a:r>
          </a:p>
        </p:txBody>
      </p:sp>
      <p:pic>
        <p:nvPicPr>
          <p:cNvPr id="68615" name="Picture 7" descr="http://samson.kean.edu/~breid/lect19/lect_19c.JPG"/>
          <p:cNvPicPr>
            <a:picLocks noChangeAspect="1" noChangeArrowheads="1"/>
          </p:cNvPicPr>
          <p:nvPr/>
        </p:nvPicPr>
        <p:blipFill>
          <a:blip r:embed="rId2" cstate="print"/>
          <a:srcRect l="2961" t="3810" r="3757" b="4751"/>
          <a:stretch>
            <a:fillRect/>
          </a:stretch>
        </p:blipFill>
        <p:spPr bwMode="auto">
          <a:xfrm>
            <a:off x="4644008" y="2564904"/>
            <a:ext cx="4252500" cy="3240000"/>
          </a:xfrm>
          <a:prstGeom prst="rect">
            <a:avLst/>
          </a:prstGeom>
          <a:noFill/>
        </p:spPr>
      </p:pic>
      <p:sp>
        <p:nvSpPr>
          <p:cNvPr id="9" name="Прямоугольник 8"/>
          <p:cNvSpPr/>
          <p:nvPr/>
        </p:nvSpPr>
        <p:spPr>
          <a:xfrm>
            <a:off x="179512" y="2492896"/>
            <a:ext cx="4176464" cy="4154984"/>
          </a:xfrm>
          <a:prstGeom prst="rect">
            <a:avLst/>
          </a:prstGeom>
        </p:spPr>
        <p:txBody>
          <a:bodyPr wrap="square">
            <a:spAutoFit/>
          </a:bodyPr>
          <a:lstStyle/>
          <a:p>
            <a:pPr indent="357188" algn="just"/>
            <a:r>
              <a:rPr lang="en-US" sz="2400" dirty="0" smtClean="0"/>
              <a:t>Primary root is short lived and soon replaced by adventitious roots. The first leaf is replaced by </a:t>
            </a:r>
            <a:r>
              <a:rPr lang="en-US" sz="2400" dirty="0" err="1" smtClean="0"/>
              <a:t>pinnately</a:t>
            </a:r>
            <a:r>
              <a:rPr lang="en-US" sz="2400" dirty="0" smtClean="0"/>
              <a:t> compound leaf. By the time young </a:t>
            </a:r>
            <a:r>
              <a:rPr lang="en-US" sz="2400" dirty="0" err="1" smtClean="0"/>
              <a:t>sporophyte</a:t>
            </a:r>
            <a:r>
              <a:rPr lang="en-US" sz="2400" dirty="0" smtClean="0"/>
              <a:t> becomes independent, the </a:t>
            </a:r>
            <a:r>
              <a:rPr lang="en-US" sz="2400" dirty="0" err="1" smtClean="0"/>
              <a:t>prothallus</a:t>
            </a:r>
            <a:r>
              <a:rPr lang="en-US" sz="2400" dirty="0" smtClean="0"/>
              <a:t> dries up and degenerates. Although several archegonia may fertilize in a </a:t>
            </a:r>
            <a:r>
              <a:rPr lang="en-US" sz="2400" dirty="0" err="1" smtClean="0"/>
              <a:t>prothallus</a:t>
            </a:r>
            <a:r>
              <a:rPr lang="en-US" sz="2400" dirty="0" smtClean="0"/>
              <a:t>, only one </a:t>
            </a:r>
            <a:r>
              <a:rPr lang="en-US" sz="2400" dirty="0" err="1" smtClean="0"/>
              <a:t>sporophyte</a:t>
            </a:r>
            <a:r>
              <a:rPr lang="en-US" sz="2400" dirty="0" smtClean="0"/>
              <a:t> matures</a:t>
            </a:r>
            <a:endParaRPr lang="ru-RU" sz="2400" dirty="0"/>
          </a:p>
        </p:txBody>
      </p:sp>
      <p:cxnSp>
        <p:nvCxnSpPr>
          <p:cNvPr id="11" name="Прямая со стрелкой 10"/>
          <p:cNvCxnSpPr/>
          <p:nvPr/>
        </p:nvCxnSpPr>
        <p:spPr>
          <a:xfrm>
            <a:off x="7092280" y="4149080"/>
            <a:ext cx="576064" cy="158417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452320" y="5733256"/>
            <a:ext cx="936104" cy="369332"/>
          </a:xfrm>
          <a:prstGeom prst="rect">
            <a:avLst/>
          </a:prstGeom>
          <a:noFill/>
        </p:spPr>
        <p:txBody>
          <a:bodyPr wrap="square" rtlCol="0">
            <a:spAutoFit/>
          </a:bodyPr>
          <a:lstStyle/>
          <a:p>
            <a:r>
              <a:rPr lang="en-US" b="1" dirty="0" smtClean="0"/>
              <a:t>Shoot</a:t>
            </a:r>
            <a:endParaRPr lang="ru-RU" b="1" dirty="0"/>
          </a:p>
        </p:txBody>
      </p:sp>
      <p:sp>
        <p:nvSpPr>
          <p:cNvPr id="15" name="Прямоугольник 14"/>
          <p:cNvSpPr/>
          <p:nvPr/>
        </p:nvSpPr>
        <p:spPr>
          <a:xfrm>
            <a:off x="5148064" y="6021288"/>
            <a:ext cx="2929969" cy="400110"/>
          </a:xfrm>
          <a:prstGeom prst="rect">
            <a:avLst/>
          </a:prstGeom>
        </p:spPr>
        <p:txBody>
          <a:bodyPr wrap="none">
            <a:spAutoFit/>
          </a:bodyPr>
          <a:lstStyle/>
          <a:p>
            <a:r>
              <a:rPr lang="en-US" sz="2000" dirty="0" smtClean="0"/>
              <a:t>Fig.17 </a:t>
            </a:r>
            <a:r>
              <a:rPr lang="en-US" sz="2000" dirty="0" smtClean="0"/>
              <a:t>- Young </a:t>
            </a:r>
            <a:r>
              <a:rPr lang="en-US" sz="2000" dirty="0" err="1" smtClean="0"/>
              <a:t>sporophyte</a:t>
            </a:r>
            <a:r>
              <a:rPr lang="en-US" sz="2000" dirty="0" smtClean="0"/>
              <a:t> </a:t>
            </a:r>
            <a:endParaRPr lang="ru-RU" sz="2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908720"/>
            <a:ext cx="8352928" cy="5570756"/>
          </a:xfrm>
          <a:prstGeom prst="rect">
            <a:avLst/>
          </a:prstGeom>
        </p:spPr>
        <p:txBody>
          <a:bodyPr wrap="square">
            <a:spAutoFit/>
          </a:bodyPr>
          <a:lstStyle/>
          <a:p>
            <a:pPr algn="just"/>
            <a:r>
              <a:rPr lang="en-US" sz="3200" b="1" dirty="0" smtClean="0">
                <a:solidFill>
                  <a:schemeClr val="accent1">
                    <a:lumMod val="75000"/>
                  </a:schemeClr>
                </a:solidFill>
              </a:rPr>
              <a:t>The Water Ferns, of the Class </a:t>
            </a:r>
            <a:r>
              <a:rPr lang="en-US" sz="3200" b="1" dirty="0" err="1" smtClean="0">
                <a:solidFill>
                  <a:schemeClr val="accent1">
                    <a:lumMod val="75000"/>
                  </a:schemeClr>
                </a:solidFill>
              </a:rPr>
              <a:t>Polypodiopsida</a:t>
            </a:r>
            <a:r>
              <a:rPr lang="en-US" sz="3200" b="1" dirty="0" smtClean="0">
                <a:solidFill>
                  <a:schemeClr val="accent1">
                    <a:lumMod val="75000"/>
                  </a:schemeClr>
                </a:solidFill>
              </a:rPr>
              <a:t> </a:t>
            </a:r>
            <a:endParaRPr lang="en-US" sz="3200" b="1" dirty="0" smtClean="0">
              <a:solidFill>
                <a:schemeClr val="accent1">
                  <a:lumMod val="75000"/>
                </a:schemeClr>
              </a:solidFill>
            </a:endParaRPr>
          </a:p>
          <a:p>
            <a:pPr algn="just"/>
            <a:endParaRPr lang="en-US" sz="1200" b="1" dirty="0" smtClean="0">
              <a:solidFill>
                <a:schemeClr val="accent1">
                  <a:lumMod val="75000"/>
                </a:schemeClr>
              </a:solidFill>
            </a:endParaRPr>
          </a:p>
          <a:p>
            <a:pPr indent="447675" algn="just"/>
            <a:r>
              <a:rPr lang="en-US" sz="2400" dirty="0" smtClean="0"/>
              <a:t>The </a:t>
            </a:r>
            <a:r>
              <a:rPr lang="en-US" sz="2400" b="1" dirty="0" smtClean="0">
                <a:solidFill>
                  <a:schemeClr val="accent1">
                    <a:lumMod val="75000"/>
                  </a:schemeClr>
                </a:solidFill>
              </a:rPr>
              <a:t>Water Ferns, of the Class </a:t>
            </a:r>
            <a:r>
              <a:rPr lang="en-US" sz="2400" b="1" dirty="0" err="1" smtClean="0">
                <a:solidFill>
                  <a:schemeClr val="accent1">
                    <a:lumMod val="75000"/>
                  </a:schemeClr>
                </a:solidFill>
              </a:rPr>
              <a:t>Polypodiopsida</a:t>
            </a:r>
            <a:r>
              <a:rPr lang="en-US" sz="2400" dirty="0" smtClean="0"/>
              <a:t>, are </a:t>
            </a:r>
            <a:r>
              <a:rPr lang="en-US" sz="2400" dirty="0" err="1" smtClean="0"/>
              <a:t>Heterosporous</a:t>
            </a:r>
            <a:r>
              <a:rPr lang="en-US" sz="2400" dirty="0" smtClean="0"/>
              <a:t> </a:t>
            </a:r>
            <a:r>
              <a:rPr lang="en-US" sz="2400" dirty="0" err="1" smtClean="0"/>
              <a:t>Leptosporangiate</a:t>
            </a:r>
            <a:r>
              <a:rPr lang="en-US" sz="2400" dirty="0" smtClean="0"/>
              <a:t> Ferns</a:t>
            </a:r>
          </a:p>
          <a:p>
            <a:pPr indent="447675" algn="just"/>
            <a:r>
              <a:rPr lang="en-US" sz="2400" dirty="0" smtClean="0"/>
              <a:t>The water ferns consist of </a:t>
            </a:r>
            <a:r>
              <a:rPr lang="en-US" sz="2400" b="1" dirty="0" smtClean="0">
                <a:solidFill>
                  <a:schemeClr val="accent1">
                    <a:lumMod val="75000"/>
                  </a:schemeClr>
                </a:solidFill>
              </a:rPr>
              <a:t>one order, the </a:t>
            </a:r>
            <a:r>
              <a:rPr lang="en-US" sz="2400" b="1" dirty="0" err="1" smtClean="0">
                <a:solidFill>
                  <a:schemeClr val="accent1">
                    <a:lumMod val="75000"/>
                  </a:schemeClr>
                </a:solidFill>
              </a:rPr>
              <a:t>Salviniales</a:t>
            </a:r>
            <a:r>
              <a:rPr lang="en-US" sz="2400" dirty="0" smtClean="0"/>
              <a:t>, and </a:t>
            </a:r>
            <a:r>
              <a:rPr lang="en-US" sz="2400" b="1" dirty="0" smtClean="0">
                <a:solidFill>
                  <a:schemeClr val="accent1">
                    <a:lumMod val="75000"/>
                  </a:schemeClr>
                </a:solidFill>
              </a:rPr>
              <a:t>two families, </a:t>
            </a:r>
            <a:r>
              <a:rPr lang="en-US" sz="2400" b="1" dirty="0" err="1" smtClean="0">
                <a:solidFill>
                  <a:schemeClr val="accent1">
                    <a:lumMod val="75000"/>
                  </a:schemeClr>
                </a:solidFill>
              </a:rPr>
              <a:t>Marsileaceae</a:t>
            </a:r>
            <a:r>
              <a:rPr lang="en-US" sz="2400" b="1" dirty="0" smtClean="0">
                <a:solidFill>
                  <a:schemeClr val="accent1">
                    <a:lumMod val="75000"/>
                  </a:schemeClr>
                </a:solidFill>
              </a:rPr>
              <a:t> and </a:t>
            </a:r>
            <a:r>
              <a:rPr lang="en-US" sz="2400" b="1" dirty="0" err="1" smtClean="0">
                <a:solidFill>
                  <a:schemeClr val="accent1">
                    <a:lumMod val="75000"/>
                  </a:schemeClr>
                </a:solidFill>
              </a:rPr>
              <a:t>Salviniaceae</a:t>
            </a:r>
            <a:r>
              <a:rPr lang="en-US" sz="2400" b="1" dirty="0" smtClean="0">
                <a:solidFill>
                  <a:schemeClr val="accent1">
                    <a:lumMod val="75000"/>
                  </a:schemeClr>
                </a:solidFill>
              </a:rPr>
              <a:t>.</a:t>
            </a:r>
            <a:r>
              <a:rPr lang="en-US" sz="2400" dirty="0" smtClean="0"/>
              <a:t> There are five genera of water ferns. The slender rhizomes of the three genera of </a:t>
            </a:r>
            <a:r>
              <a:rPr lang="en-US" sz="2400" dirty="0" err="1" smtClean="0"/>
              <a:t>Marsileaceae</a:t>
            </a:r>
            <a:r>
              <a:rPr lang="en-US" sz="2400" dirty="0" smtClean="0"/>
              <a:t>, including </a:t>
            </a:r>
            <a:r>
              <a:rPr lang="en-US" sz="2400" i="1" dirty="0" err="1" smtClean="0"/>
              <a:t>Marsilea</a:t>
            </a:r>
            <a:r>
              <a:rPr lang="en-US" sz="2400" i="1" dirty="0" smtClean="0"/>
              <a:t> </a:t>
            </a:r>
            <a:r>
              <a:rPr lang="en-US" sz="2400" dirty="0" smtClean="0"/>
              <a:t>(which has about 50 to 70 species), grow in mud, on damp soil, or often with the leaves floating on the surface of water (</a:t>
            </a:r>
            <a:r>
              <a:rPr lang="en-US" sz="2400" dirty="0" smtClean="0"/>
              <a:t>Fig.18a</a:t>
            </a:r>
            <a:r>
              <a:rPr lang="en-US" sz="2400" dirty="0" smtClean="0"/>
              <a:t>). The leaves of </a:t>
            </a:r>
            <a:r>
              <a:rPr lang="en-US" sz="2400" i="1" dirty="0" err="1" smtClean="0"/>
              <a:t>Marsilea</a:t>
            </a:r>
            <a:r>
              <a:rPr lang="en-US" sz="2400" i="1" dirty="0" smtClean="0"/>
              <a:t> </a:t>
            </a:r>
            <a:r>
              <a:rPr lang="en-US" sz="2400" dirty="0" smtClean="0"/>
              <a:t>resemble those of a four-leaf clover. Drought-resistant, bean-shaped reproductive structures called </a:t>
            </a:r>
            <a:r>
              <a:rPr lang="en-US" sz="2400" b="1" dirty="0" err="1" smtClean="0"/>
              <a:t>sporocarps</a:t>
            </a:r>
            <a:r>
              <a:rPr lang="en-US" sz="2400" b="1" dirty="0" smtClean="0"/>
              <a:t>, which may remain viable even </a:t>
            </a:r>
            <a:r>
              <a:rPr lang="en-US" sz="2400" dirty="0" smtClean="0"/>
              <a:t>after 100 years of dry storage, germinate when placed in water to produce chains of </a:t>
            </a:r>
            <a:r>
              <a:rPr lang="en-US" sz="2400" dirty="0" err="1" smtClean="0"/>
              <a:t>sori</a:t>
            </a:r>
            <a:r>
              <a:rPr lang="en-US" sz="2400" dirty="0" smtClean="0"/>
              <a:t>, each bearing series of </a:t>
            </a:r>
            <a:r>
              <a:rPr lang="en-US" sz="2400" dirty="0" err="1" smtClean="0"/>
              <a:t>megasporangia</a:t>
            </a:r>
            <a:r>
              <a:rPr lang="en-US" sz="2400" dirty="0" smtClean="0"/>
              <a:t> and </a:t>
            </a:r>
            <a:r>
              <a:rPr lang="en-US" sz="2400" dirty="0" err="1" smtClean="0"/>
              <a:t>microsporangia</a:t>
            </a:r>
            <a:r>
              <a:rPr lang="en-US" sz="2400" dirty="0" smtClean="0"/>
              <a:t> (</a:t>
            </a:r>
            <a:r>
              <a:rPr lang="en-US" sz="2400" dirty="0" smtClean="0"/>
              <a:t>Fig.18b</a:t>
            </a:r>
            <a:r>
              <a:rPr lang="en-US" sz="2400" dirty="0" smtClean="0"/>
              <a:t>). </a:t>
            </a:r>
            <a:endParaRPr lang="ru-RU"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a:blip r:embed="rId2" cstate="print">
            <a:lum bright="10000"/>
          </a:blip>
          <a:srcRect/>
          <a:stretch>
            <a:fillRect/>
          </a:stretch>
        </p:blipFill>
        <p:spPr bwMode="auto">
          <a:xfrm>
            <a:off x="395536" y="188640"/>
            <a:ext cx="3295650" cy="4410075"/>
          </a:xfrm>
          <a:prstGeom prst="rect">
            <a:avLst/>
          </a:prstGeom>
          <a:noFill/>
          <a:ln w="9525">
            <a:noFill/>
            <a:miter lim="800000"/>
            <a:headEnd/>
            <a:tailEnd/>
          </a:ln>
        </p:spPr>
      </p:pic>
      <p:sp>
        <p:nvSpPr>
          <p:cNvPr id="3" name="Прямоугольник 2"/>
          <p:cNvSpPr/>
          <p:nvPr/>
        </p:nvSpPr>
        <p:spPr>
          <a:xfrm>
            <a:off x="467544" y="5229200"/>
            <a:ext cx="8136904" cy="1323439"/>
          </a:xfrm>
          <a:prstGeom prst="rect">
            <a:avLst/>
          </a:prstGeom>
        </p:spPr>
        <p:txBody>
          <a:bodyPr wrap="square">
            <a:spAutoFit/>
          </a:bodyPr>
          <a:lstStyle/>
          <a:p>
            <a:r>
              <a:rPr lang="en-US" sz="2000" dirty="0" smtClean="0"/>
              <a:t>Fig. </a:t>
            </a:r>
            <a:r>
              <a:rPr lang="en-US" sz="2000" dirty="0" smtClean="0"/>
              <a:t>18</a:t>
            </a:r>
            <a:r>
              <a:rPr lang="en-US" sz="2000" dirty="0" smtClean="0"/>
              <a:t> </a:t>
            </a:r>
            <a:r>
              <a:rPr lang="en-US" sz="2000" dirty="0" smtClean="0"/>
              <a:t>- Water ferns</a:t>
            </a:r>
          </a:p>
          <a:p>
            <a:pPr marL="457200" indent="-457200">
              <a:buAutoNum type="alphaLcParenBoth"/>
            </a:pPr>
            <a:r>
              <a:rPr lang="en-US" sz="2000" i="1" dirty="0" err="1" smtClean="0"/>
              <a:t>Marsilea</a:t>
            </a:r>
            <a:r>
              <a:rPr lang="en-US" sz="2000" i="1" dirty="0" smtClean="0"/>
              <a:t> </a:t>
            </a:r>
            <a:r>
              <a:rPr lang="en-US" sz="2000" i="1" dirty="0" err="1" smtClean="0"/>
              <a:t>polycarpa</a:t>
            </a:r>
            <a:r>
              <a:rPr lang="en-US" sz="2000" i="1" dirty="0" smtClean="0"/>
              <a:t>, </a:t>
            </a:r>
            <a:r>
              <a:rPr lang="en-US" sz="2000" dirty="0" smtClean="0"/>
              <a:t>with its leaves floating on the surface of the water</a:t>
            </a:r>
            <a:r>
              <a:rPr lang="en-US" sz="2000" i="1" dirty="0" smtClean="0"/>
              <a:t> </a:t>
            </a:r>
          </a:p>
          <a:p>
            <a:pPr marL="457200" indent="-457200">
              <a:buAutoNum type="alphaLcParenBoth"/>
            </a:pPr>
            <a:r>
              <a:rPr lang="en-US" sz="2000" i="1" dirty="0" err="1" smtClean="0"/>
              <a:t>Marsilea</a:t>
            </a:r>
            <a:r>
              <a:rPr lang="en-US" sz="2000" i="1" dirty="0" smtClean="0"/>
              <a:t>, </a:t>
            </a:r>
            <a:r>
              <a:rPr lang="en-US" sz="2000" dirty="0" smtClean="0"/>
              <a:t>showing the germination of a </a:t>
            </a:r>
            <a:r>
              <a:rPr lang="en-US" sz="2000" dirty="0" err="1" smtClean="0"/>
              <a:t>sporocarp</a:t>
            </a:r>
            <a:r>
              <a:rPr lang="en-US" sz="2000" dirty="0" smtClean="0"/>
              <a:t>, with chains of </a:t>
            </a:r>
            <a:r>
              <a:rPr lang="en-US" sz="2000" dirty="0" err="1" smtClean="0"/>
              <a:t>sori</a:t>
            </a:r>
            <a:r>
              <a:rPr lang="en-US" sz="2000" dirty="0" smtClean="0"/>
              <a:t>. Each </a:t>
            </a:r>
            <a:r>
              <a:rPr lang="en-US" sz="2000" dirty="0" err="1" smtClean="0"/>
              <a:t>sorus</a:t>
            </a:r>
            <a:r>
              <a:rPr lang="en-US" sz="2000" dirty="0" smtClean="0"/>
              <a:t> contains a series of </a:t>
            </a:r>
            <a:r>
              <a:rPr lang="en-US" sz="2000" dirty="0" err="1" smtClean="0"/>
              <a:t>megasporangia</a:t>
            </a:r>
            <a:r>
              <a:rPr lang="en-US" sz="2000" dirty="0" smtClean="0"/>
              <a:t> and </a:t>
            </a:r>
            <a:r>
              <a:rPr lang="en-US" sz="2000" dirty="0" err="1" smtClean="0"/>
              <a:t>microsporangia</a:t>
            </a:r>
            <a:r>
              <a:rPr lang="en-US" sz="2000" dirty="0" smtClean="0"/>
              <a:t>. </a:t>
            </a:r>
            <a:endParaRPr lang="ru-RU" sz="2000" dirty="0"/>
          </a:p>
        </p:txBody>
      </p:sp>
      <p:pic>
        <p:nvPicPr>
          <p:cNvPr id="118789" name="Picture 5"/>
          <p:cNvPicPr>
            <a:picLocks noChangeAspect="1" noChangeArrowheads="1"/>
          </p:cNvPicPr>
          <p:nvPr/>
        </p:nvPicPr>
        <p:blipFill>
          <a:blip r:embed="rId3" cstate="print">
            <a:lum bright="10000" contrast="10000"/>
          </a:blip>
          <a:srcRect t="9797"/>
          <a:stretch>
            <a:fillRect/>
          </a:stretch>
        </p:blipFill>
        <p:spPr bwMode="auto">
          <a:xfrm>
            <a:off x="4644008" y="620688"/>
            <a:ext cx="3295650" cy="3978027"/>
          </a:xfrm>
          <a:prstGeom prst="rect">
            <a:avLst/>
          </a:prstGeom>
          <a:noFill/>
          <a:ln w="9525">
            <a:noFill/>
            <a:miter lim="800000"/>
            <a:headEnd/>
            <a:tailEnd/>
          </a:ln>
        </p:spPr>
      </p:pic>
      <p:sp>
        <p:nvSpPr>
          <p:cNvPr id="6" name="TextBox 5"/>
          <p:cNvSpPr txBox="1"/>
          <p:nvPr/>
        </p:nvSpPr>
        <p:spPr>
          <a:xfrm>
            <a:off x="1835696" y="4797152"/>
            <a:ext cx="432048" cy="400110"/>
          </a:xfrm>
          <a:prstGeom prst="rect">
            <a:avLst/>
          </a:prstGeom>
          <a:noFill/>
        </p:spPr>
        <p:txBody>
          <a:bodyPr wrap="square" rtlCol="0">
            <a:spAutoFit/>
          </a:bodyPr>
          <a:lstStyle/>
          <a:p>
            <a:r>
              <a:rPr lang="en-US" sz="2000" b="1" dirty="0" smtClean="0"/>
              <a:t>a</a:t>
            </a:r>
            <a:endParaRPr lang="ru-RU" sz="2000" b="1" dirty="0"/>
          </a:p>
        </p:txBody>
      </p:sp>
      <p:sp>
        <p:nvSpPr>
          <p:cNvPr id="7" name="TextBox 6"/>
          <p:cNvSpPr txBox="1"/>
          <p:nvPr/>
        </p:nvSpPr>
        <p:spPr>
          <a:xfrm>
            <a:off x="5940152" y="4797152"/>
            <a:ext cx="648072" cy="400110"/>
          </a:xfrm>
          <a:prstGeom prst="rect">
            <a:avLst/>
          </a:prstGeom>
          <a:noFill/>
        </p:spPr>
        <p:txBody>
          <a:bodyPr wrap="square" rtlCol="0">
            <a:spAutoFit/>
          </a:bodyPr>
          <a:lstStyle/>
          <a:p>
            <a:r>
              <a:rPr lang="en-US" sz="2000" b="1" dirty="0" smtClean="0"/>
              <a:t>b</a:t>
            </a:r>
            <a:endParaRPr lang="ru-RU" sz="2000"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348880"/>
            <a:ext cx="5256584" cy="2308324"/>
          </a:xfrm>
          <a:prstGeom prst="rect">
            <a:avLst/>
          </a:prstGeom>
        </p:spPr>
        <p:txBody>
          <a:bodyPr wrap="square">
            <a:spAutoFit/>
          </a:bodyPr>
          <a:lstStyle/>
          <a:p>
            <a:pPr indent="357188" algn="just"/>
            <a:r>
              <a:rPr lang="en-US" sz="2400" dirty="0" smtClean="0"/>
              <a:t>The two genera of </a:t>
            </a:r>
            <a:r>
              <a:rPr lang="en-US" sz="2400" dirty="0" err="1" smtClean="0"/>
              <a:t>Salviniaceae</a:t>
            </a:r>
            <a:r>
              <a:rPr lang="en-US" sz="2400" dirty="0" smtClean="0"/>
              <a:t>, </a:t>
            </a:r>
            <a:r>
              <a:rPr lang="en-US" sz="2400" i="1" dirty="0" err="1" smtClean="0"/>
              <a:t>Azolla</a:t>
            </a:r>
            <a:r>
              <a:rPr lang="en-US" sz="2400" i="1" dirty="0" smtClean="0"/>
              <a:t> </a:t>
            </a:r>
            <a:r>
              <a:rPr lang="en-US" sz="2400" dirty="0" smtClean="0"/>
              <a:t>(</a:t>
            </a:r>
            <a:r>
              <a:rPr lang="en-US" sz="2400" dirty="0" smtClean="0"/>
              <a:t>Fig.19) </a:t>
            </a:r>
            <a:r>
              <a:rPr lang="en-US" sz="2400" dirty="0" smtClean="0"/>
              <a:t>and </a:t>
            </a:r>
            <a:r>
              <a:rPr lang="en-US" sz="2400" i="1" dirty="0" err="1" smtClean="0"/>
              <a:t>Salvinia</a:t>
            </a:r>
            <a:r>
              <a:rPr lang="en-US" sz="2400" dirty="0" smtClean="0"/>
              <a:t>, are small plants that float on the surface of water. Both genera produce their sporangia in </a:t>
            </a:r>
            <a:r>
              <a:rPr lang="en-US" sz="2400" dirty="0" err="1" smtClean="0"/>
              <a:t>sporocarps</a:t>
            </a:r>
            <a:r>
              <a:rPr lang="en-US" sz="2400" dirty="0" smtClean="0"/>
              <a:t> that are quite different in structure from those of </a:t>
            </a:r>
            <a:r>
              <a:rPr lang="en-US" sz="2400" dirty="0" err="1" smtClean="0"/>
              <a:t>Marsileaceae</a:t>
            </a:r>
            <a:r>
              <a:rPr lang="en-US" sz="2400" dirty="0" smtClean="0"/>
              <a:t>. </a:t>
            </a:r>
            <a:endParaRPr lang="ru-RU" sz="2400" dirty="0"/>
          </a:p>
        </p:txBody>
      </p:sp>
      <p:pic>
        <p:nvPicPr>
          <p:cNvPr id="120834" name="Picture 2"/>
          <p:cNvPicPr>
            <a:picLocks noChangeAspect="1" noChangeArrowheads="1"/>
          </p:cNvPicPr>
          <p:nvPr/>
        </p:nvPicPr>
        <p:blipFill>
          <a:blip r:embed="rId2" cstate="print">
            <a:lum bright="10000" contrast="10000"/>
          </a:blip>
          <a:srcRect l="15605" t="6714" r="4634"/>
          <a:stretch>
            <a:fillRect/>
          </a:stretch>
        </p:blipFill>
        <p:spPr bwMode="auto">
          <a:xfrm>
            <a:off x="5652120" y="476672"/>
            <a:ext cx="3312368" cy="5002535"/>
          </a:xfrm>
          <a:prstGeom prst="rect">
            <a:avLst/>
          </a:prstGeom>
          <a:noFill/>
          <a:ln w="9525">
            <a:noFill/>
            <a:miter lim="800000"/>
            <a:headEnd/>
            <a:tailEnd/>
          </a:ln>
        </p:spPr>
      </p:pic>
      <p:sp>
        <p:nvSpPr>
          <p:cNvPr id="4" name="Прямоугольник 3"/>
          <p:cNvSpPr/>
          <p:nvPr/>
        </p:nvSpPr>
        <p:spPr>
          <a:xfrm>
            <a:off x="6444208" y="5661248"/>
            <a:ext cx="1628266" cy="400110"/>
          </a:xfrm>
          <a:prstGeom prst="rect">
            <a:avLst/>
          </a:prstGeom>
        </p:spPr>
        <p:txBody>
          <a:bodyPr wrap="none">
            <a:spAutoFit/>
          </a:bodyPr>
          <a:lstStyle/>
          <a:p>
            <a:r>
              <a:rPr lang="en-US" sz="2000" dirty="0" smtClean="0">
                <a:solidFill>
                  <a:prstClr val="black"/>
                </a:solidFill>
              </a:rPr>
              <a:t>Fig.19 </a:t>
            </a:r>
            <a:r>
              <a:rPr lang="en-US" sz="2000" dirty="0" smtClean="0">
                <a:solidFill>
                  <a:prstClr val="black"/>
                </a:solidFill>
              </a:rPr>
              <a:t>- </a:t>
            </a:r>
            <a:r>
              <a:rPr lang="en-US" sz="2000" i="1" dirty="0" err="1" smtClean="0"/>
              <a:t>Azolla</a:t>
            </a:r>
            <a:endParaRPr lang="ru-RU" sz="2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04664"/>
            <a:ext cx="4824536" cy="6001643"/>
          </a:xfrm>
          <a:prstGeom prst="rect">
            <a:avLst/>
          </a:prstGeom>
        </p:spPr>
        <p:txBody>
          <a:bodyPr wrap="square">
            <a:spAutoFit/>
          </a:bodyPr>
          <a:lstStyle/>
          <a:p>
            <a:pPr indent="447675" algn="just"/>
            <a:r>
              <a:rPr lang="en-US" sz="2400" dirty="0" smtClean="0"/>
              <a:t>The undivided leaves of </a:t>
            </a:r>
            <a:r>
              <a:rPr lang="en-US" sz="2400" i="1" dirty="0" err="1" smtClean="0"/>
              <a:t>Salvinia</a:t>
            </a:r>
            <a:r>
              <a:rPr lang="en-US" sz="2400" i="1" dirty="0" smtClean="0"/>
              <a:t> </a:t>
            </a:r>
            <a:r>
              <a:rPr lang="en-US" sz="2400" dirty="0" smtClean="0"/>
              <a:t>(</a:t>
            </a:r>
            <a:r>
              <a:rPr lang="en-US" sz="2400" dirty="0" smtClean="0"/>
              <a:t>Fig.20), </a:t>
            </a:r>
            <a:r>
              <a:rPr lang="en-US" sz="2400" dirty="0" smtClean="0"/>
              <a:t>which are up to 2 centimeters long, are borne in whorls of three on the floating rhizome. One of the three leaves hangs down below the surface of the water and is highly dissected, resembling a mass of whitish roots. These “roots,” however, bear sporangia, which reveals that they are actually leaves. The two upper leaves, which float on the water, are covered by hairs that protect their surface from getting wet, and the leaves float back to the surface if they are temporarily submerged.</a:t>
            </a:r>
            <a:endParaRPr lang="ru-RU" sz="2400" dirty="0"/>
          </a:p>
        </p:txBody>
      </p:sp>
      <p:pic>
        <p:nvPicPr>
          <p:cNvPr id="119810" name="Picture 2"/>
          <p:cNvPicPr>
            <a:picLocks noChangeAspect="1" noChangeArrowheads="1"/>
          </p:cNvPicPr>
          <p:nvPr/>
        </p:nvPicPr>
        <p:blipFill>
          <a:blip r:embed="rId2" cstate="print">
            <a:lum bright="10000" contrast="10000"/>
          </a:blip>
          <a:srcRect/>
          <a:stretch>
            <a:fillRect/>
          </a:stretch>
        </p:blipFill>
        <p:spPr bwMode="auto">
          <a:xfrm>
            <a:off x="5724128" y="332656"/>
            <a:ext cx="3295650" cy="4438650"/>
          </a:xfrm>
          <a:prstGeom prst="rect">
            <a:avLst/>
          </a:prstGeom>
          <a:noFill/>
          <a:ln w="9525">
            <a:noFill/>
            <a:miter lim="800000"/>
            <a:headEnd/>
            <a:tailEnd/>
          </a:ln>
        </p:spPr>
      </p:pic>
      <p:sp>
        <p:nvSpPr>
          <p:cNvPr id="4" name="Прямоугольник 3"/>
          <p:cNvSpPr/>
          <p:nvPr/>
        </p:nvSpPr>
        <p:spPr>
          <a:xfrm>
            <a:off x="6444208" y="5085184"/>
            <a:ext cx="1802096" cy="400110"/>
          </a:xfrm>
          <a:prstGeom prst="rect">
            <a:avLst/>
          </a:prstGeom>
        </p:spPr>
        <p:txBody>
          <a:bodyPr wrap="none">
            <a:spAutoFit/>
          </a:bodyPr>
          <a:lstStyle/>
          <a:p>
            <a:r>
              <a:rPr lang="en-US" sz="2000" dirty="0" smtClean="0"/>
              <a:t>Fig.20 </a:t>
            </a:r>
            <a:r>
              <a:rPr lang="en-US" sz="2000" dirty="0" smtClean="0"/>
              <a:t>- </a:t>
            </a:r>
            <a:r>
              <a:rPr lang="en-US" sz="2000" i="1" dirty="0" err="1" smtClean="0"/>
              <a:t>Salvinia</a:t>
            </a:r>
            <a:endParaRPr lang="ru-RU"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280920" cy="1569660"/>
          </a:xfrm>
          <a:prstGeom prst="rect">
            <a:avLst/>
          </a:prstGeom>
        </p:spPr>
        <p:txBody>
          <a:bodyPr wrap="square">
            <a:spAutoFit/>
          </a:bodyPr>
          <a:lstStyle/>
          <a:p>
            <a:pPr indent="447675" algn="just"/>
            <a:r>
              <a:rPr lang="en-US" sz="2400" dirty="0" smtClean="0"/>
              <a:t>Ferns, club mosses, horsetails, and whisk ferns are seedless vascular plants that reproduce with spores and are found in moist environments. Water is required for fertilization of seedless vascular plants; most favor a moist environment. </a:t>
            </a:r>
            <a:endParaRPr lang="ru-RU" sz="2400" dirty="0"/>
          </a:p>
        </p:txBody>
      </p:sp>
      <p:sp>
        <p:nvSpPr>
          <p:cNvPr id="3" name="Прямоугольник 2"/>
          <p:cNvSpPr/>
          <p:nvPr/>
        </p:nvSpPr>
        <p:spPr>
          <a:xfrm>
            <a:off x="395536" y="1844824"/>
            <a:ext cx="8424936" cy="4893647"/>
          </a:xfrm>
          <a:prstGeom prst="rect">
            <a:avLst/>
          </a:prstGeom>
        </p:spPr>
        <p:txBody>
          <a:bodyPr wrap="square">
            <a:spAutoFit/>
          </a:bodyPr>
          <a:lstStyle/>
          <a:p>
            <a:r>
              <a:rPr lang="en-US" sz="2400" b="1" dirty="0" smtClean="0">
                <a:solidFill>
                  <a:schemeClr val="accent1">
                    <a:lumMod val="75000"/>
                  </a:schemeClr>
                </a:solidFill>
              </a:rPr>
              <a:t>CLASSIFICATION OF THE PTERIDOPHYTES </a:t>
            </a:r>
          </a:p>
          <a:p>
            <a:r>
              <a:rPr lang="en-US" sz="2400" b="1" dirty="0" smtClean="0">
                <a:solidFill>
                  <a:schemeClr val="accent1">
                    <a:lumMod val="75000"/>
                  </a:schemeClr>
                </a:solidFill>
              </a:rPr>
              <a:t>Phylum </a:t>
            </a:r>
            <a:r>
              <a:rPr lang="en-US" sz="2400" b="1" dirty="0" err="1" smtClean="0">
                <a:solidFill>
                  <a:schemeClr val="accent1">
                    <a:lumMod val="75000"/>
                  </a:schemeClr>
                </a:solidFill>
              </a:rPr>
              <a:t>Pteridophyta</a:t>
            </a:r>
            <a:r>
              <a:rPr lang="en-US" sz="2400" b="1" dirty="0" smtClean="0">
                <a:solidFill>
                  <a:schemeClr val="accent1">
                    <a:lumMod val="75000"/>
                  </a:schemeClr>
                </a:solidFill>
              </a:rPr>
              <a:t> </a:t>
            </a:r>
          </a:p>
          <a:p>
            <a:r>
              <a:rPr lang="en-US" sz="2400" b="1" dirty="0" smtClean="0">
                <a:solidFill>
                  <a:schemeClr val="accent1">
                    <a:lumMod val="75000"/>
                  </a:schemeClr>
                </a:solidFill>
              </a:rPr>
              <a:t>    Class </a:t>
            </a:r>
            <a:r>
              <a:rPr lang="en-US" sz="2400" b="1" dirty="0" err="1" smtClean="0">
                <a:solidFill>
                  <a:schemeClr val="accent1">
                    <a:lumMod val="75000"/>
                  </a:schemeClr>
                </a:solidFill>
              </a:rPr>
              <a:t>Lycopodiopsida</a:t>
            </a:r>
            <a:r>
              <a:rPr lang="en-US" sz="2400" b="1" dirty="0" smtClean="0">
                <a:solidFill>
                  <a:schemeClr val="accent1">
                    <a:lumMod val="75000"/>
                  </a:schemeClr>
                </a:solidFill>
              </a:rPr>
              <a:t> </a:t>
            </a:r>
          </a:p>
          <a:p>
            <a:pPr algn="just"/>
            <a:r>
              <a:rPr lang="en-US" sz="2400" dirty="0" smtClean="0"/>
              <a:t>        Order </a:t>
            </a:r>
            <a:r>
              <a:rPr lang="en-US" sz="2400" dirty="0" err="1" smtClean="0"/>
              <a:t>Lycopodiales</a:t>
            </a:r>
            <a:r>
              <a:rPr lang="en-US" sz="2400" dirty="0" smtClean="0"/>
              <a:t>, the club mosses and ground pines, approximately 400 species </a:t>
            </a:r>
          </a:p>
          <a:p>
            <a:pPr algn="just"/>
            <a:r>
              <a:rPr lang="en-US" sz="2400" dirty="0" smtClean="0"/>
              <a:t>        Order </a:t>
            </a:r>
            <a:r>
              <a:rPr lang="en-US" sz="2400" dirty="0" err="1" smtClean="0"/>
              <a:t>Selaginellales</a:t>
            </a:r>
            <a:r>
              <a:rPr lang="en-US" sz="2400" dirty="0" smtClean="0"/>
              <a:t>, the spike mosses, approximately 450 species </a:t>
            </a:r>
          </a:p>
          <a:p>
            <a:r>
              <a:rPr lang="en-US" sz="2400" dirty="0" smtClean="0"/>
              <a:t>        Order </a:t>
            </a:r>
            <a:r>
              <a:rPr lang="en-US" sz="2400" dirty="0" err="1" smtClean="0"/>
              <a:t>Isoetales</a:t>
            </a:r>
            <a:r>
              <a:rPr lang="en-US" sz="2400" dirty="0" smtClean="0"/>
              <a:t>, the </a:t>
            </a:r>
            <a:r>
              <a:rPr lang="en-US" sz="2400" dirty="0" err="1" smtClean="0"/>
              <a:t>quillworts</a:t>
            </a:r>
            <a:r>
              <a:rPr lang="en-US" sz="2400" dirty="0" smtClean="0"/>
              <a:t>, approximately 130 species </a:t>
            </a:r>
          </a:p>
          <a:p>
            <a:r>
              <a:rPr lang="en-US" sz="2400" b="1" dirty="0" smtClean="0">
                <a:solidFill>
                  <a:schemeClr val="accent1">
                    <a:lumMod val="75000"/>
                  </a:schemeClr>
                </a:solidFill>
              </a:rPr>
              <a:t>    Class </a:t>
            </a:r>
            <a:r>
              <a:rPr lang="en-US" sz="2400" b="1" dirty="0" err="1" smtClean="0">
                <a:solidFill>
                  <a:schemeClr val="accent1">
                    <a:lumMod val="75000"/>
                  </a:schemeClr>
                </a:solidFill>
              </a:rPr>
              <a:t>Equisetopsida</a:t>
            </a:r>
            <a:r>
              <a:rPr lang="en-US" sz="2400" dirty="0" smtClean="0"/>
              <a:t>, the horsetails or scouring rushes, 15 species </a:t>
            </a:r>
          </a:p>
          <a:p>
            <a:r>
              <a:rPr lang="en-US" sz="2400" b="1" dirty="0" smtClean="0">
                <a:solidFill>
                  <a:schemeClr val="accent1">
                    <a:lumMod val="75000"/>
                  </a:schemeClr>
                </a:solidFill>
              </a:rPr>
              <a:t>    Class </a:t>
            </a:r>
            <a:r>
              <a:rPr lang="en-US" sz="2400" b="1" dirty="0" err="1" smtClean="0">
                <a:solidFill>
                  <a:schemeClr val="accent1">
                    <a:lumMod val="75000"/>
                  </a:schemeClr>
                </a:solidFill>
              </a:rPr>
              <a:t>Psilotopsida</a:t>
            </a:r>
            <a:r>
              <a:rPr lang="en-US" sz="2400" dirty="0" smtClean="0"/>
              <a:t>, the </a:t>
            </a:r>
            <a:r>
              <a:rPr lang="en-US" sz="2400" dirty="0" err="1" smtClean="0"/>
              <a:t>wisk</a:t>
            </a:r>
            <a:r>
              <a:rPr lang="en-US" sz="2400" dirty="0" smtClean="0"/>
              <a:t> ferns, approximately 12 species </a:t>
            </a:r>
          </a:p>
          <a:p>
            <a:r>
              <a:rPr lang="en-US" sz="2400" b="1" dirty="0" smtClean="0">
                <a:solidFill>
                  <a:schemeClr val="accent1">
                    <a:lumMod val="75000"/>
                  </a:schemeClr>
                </a:solidFill>
              </a:rPr>
              <a:t>    Class </a:t>
            </a:r>
            <a:r>
              <a:rPr lang="en-US" sz="2400" b="1" dirty="0" err="1" smtClean="0">
                <a:solidFill>
                  <a:schemeClr val="accent1">
                    <a:lumMod val="75000"/>
                  </a:schemeClr>
                </a:solidFill>
              </a:rPr>
              <a:t>Polypodiopsida</a:t>
            </a:r>
            <a:r>
              <a:rPr lang="en-US" sz="2400" b="1" dirty="0" smtClean="0">
                <a:solidFill>
                  <a:schemeClr val="accent1">
                    <a:lumMod val="75000"/>
                  </a:schemeClr>
                </a:solidFill>
              </a:rPr>
              <a:t> (Ferns), </a:t>
            </a:r>
            <a:r>
              <a:rPr lang="en-US" sz="2400" dirty="0" smtClean="0"/>
              <a:t>the true ferns, approximately 10,000 species</a:t>
            </a:r>
            <a:endParaRPr lang="ru-RU"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0"/>
            <a:ext cx="7886700" cy="649859"/>
          </a:xfrm>
        </p:spPr>
        <p:txBody>
          <a:bodyPr>
            <a:noAutofit/>
          </a:bodyPr>
          <a:lstStyle/>
          <a:p>
            <a:pPr algn="l"/>
            <a:r>
              <a:rPr lang="en-US" sz="3200" b="1" dirty="0" smtClean="0">
                <a:solidFill>
                  <a:schemeClr val="accent1">
                    <a:lumMod val="75000"/>
                  </a:schemeClr>
                </a:solidFill>
              </a:rPr>
              <a:t>Gymnosperms</a:t>
            </a:r>
            <a:endParaRPr lang="ru-RU" sz="3200" b="1" dirty="0">
              <a:solidFill>
                <a:schemeClr val="accent1">
                  <a:lumMod val="75000"/>
                </a:schemeClr>
              </a:solidFill>
            </a:endParaRPr>
          </a:p>
        </p:txBody>
      </p:sp>
      <p:sp>
        <p:nvSpPr>
          <p:cNvPr id="3" name="Содержимое 2"/>
          <p:cNvSpPr>
            <a:spLocks noGrp="1"/>
          </p:cNvSpPr>
          <p:nvPr>
            <p:ph idx="1"/>
          </p:nvPr>
        </p:nvSpPr>
        <p:spPr>
          <a:xfrm>
            <a:off x="323528" y="548680"/>
            <a:ext cx="8496944" cy="4248472"/>
          </a:xfrm>
        </p:spPr>
        <p:txBody>
          <a:bodyPr>
            <a:normAutofit/>
          </a:bodyPr>
          <a:lstStyle/>
          <a:p>
            <a:pPr marL="0" indent="357188" algn="just">
              <a:spcBef>
                <a:spcPts val="0"/>
              </a:spcBef>
              <a:buNone/>
            </a:pPr>
            <a:r>
              <a:rPr lang="en-US" sz="2400" b="1" dirty="0" smtClean="0">
                <a:solidFill>
                  <a:schemeClr val="accent1">
                    <a:lumMod val="75000"/>
                  </a:schemeClr>
                </a:solidFill>
              </a:rPr>
              <a:t>Gymnosperms</a:t>
            </a:r>
            <a:r>
              <a:rPr lang="en-US" sz="2400" dirty="0" smtClean="0">
                <a:solidFill>
                  <a:schemeClr val="accent1">
                    <a:lumMod val="75000"/>
                  </a:schemeClr>
                </a:solidFill>
              </a:rPr>
              <a:t> </a:t>
            </a:r>
            <a:r>
              <a:rPr lang="en-US" sz="2400" dirty="0" smtClean="0"/>
              <a:t>are seed-bearing vascular plants, such as cycads, ginkgo, yews and conifers, in which the ovules or seeds are not enclosed in an ovary. Gymnosperm seeds develop either on the surface of scale or leaf-like appendages of cones, or at the end of short stalks. </a:t>
            </a:r>
          </a:p>
          <a:p>
            <a:pPr marL="0" indent="357188" algn="just">
              <a:spcBef>
                <a:spcPts val="0"/>
              </a:spcBef>
              <a:buNone/>
            </a:pPr>
            <a:r>
              <a:rPr lang="en-US" sz="2400" dirty="0" smtClean="0"/>
              <a:t>Unlike </a:t>
            </a:r>
            <a:r>
              <a:rPr lang="en-US" sz="2400" b="1" dirty="0" smtClean="0">
                <a:solidFill>
                  <a:schemeClr val="accent1">
                    <a:lumMod val="75000"/>
                  </a:schemeClr>
                </a:solidFill>
              </a:rPr>
              <a:t>angiosperms</a:t>
            </a:r>
            <a:r>
              <a:rPr lang="en-US" sz="2400" dirty="0" smtClean="0"/>
              <a:t>, gymnosperms do not produce flowers or fruit. They are believed to be the first vascular plants to inhabit land appearing in the Triassic Period around 245-208 million years ago. The development of a vascular system capable of transporting water throughout the plant enabled gymnosperm land colonization. </a:t>
            </a:r>
            <a:endParaRPr lang="ru-RU" dirty="0"/>
          </a:p>
        </p:txBody>
      </p:sp>
      <p:pic>
        <p:nvPicPr>
          <p:cNvPr id="4" name="Picture 2"/>
          <p:cNvPicPr>
            <a:picLocks noChangeAspect="1" noChangeArrowheads="1"/>
          </p:cNvPicPr>
          <p:nvPr/>
        </p:nvPicPr>
        <p:blipFill>
          <a:blip r:embed="rId2" cstate="print"/>
          <a:srcRect l="30121" t="76113" r="3766" b="-663"/>
          <a:stretch>
            <a:fillRect/>
          </a:stretch>
        </p:blipFill>
        <p:spPr bwMode="auto">
          <a:xfrm>
            <a:off x="1979712" y="4437112"/>
            <a:ext cx="7022370" cy="2304256"/>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548680"/>
            <a:ext cx="7632848" cy="4524315"/>
          </a:xfrm>
          <a:prstGeom prst="rect">
            <a:avLst/>
          </a:prstGeom>
        </p:spPr>
        <p:txBody>
          <a:bodyPr wrap="square">
            <a:spAutoFit/>
          </a:bodyPr>
          <a:lstStyle/>
          <a:p>
            <a:pPr indent="357188" algn="just"/>
            <a:r>
              <a:rPr lang="en-US" sz="2400" dirty="0" smtClean="0"/>
              <a:t>Today, there over one thousand species of gymnosperms belonging to </a:t>
            </a:r>
            <a:r>
              <a:rPr lang="en-US" sz="2400" b="1" dirty="0" smtClean="0">
                <a:solidFill>
                  <a:schemeClr val="accent1">
                    <a:lumMod val="75000"/>
                  </a:schemeClr>
                </a:solidFill>
              </a:rPr>
              <a:t>four main divisions:</a:t>
            </a:r>
            <a:r>
              <a:rPr lang="en-US" sz="2400" dirty="0" smtClean="0">
                <a:solidFill>
                  <a:schemeClr val="accent1">
                    <a:lumMod val="75000"/>
                  </a:schemeClr>
                </a:solidFill>
              </a:rPr>
              <a:t> </a:t>
            </a:r>
          </a:p>
          <a:p>
            <a:pPr indent="357188" algn="just"/>
            <a:r>
              <a:rPr lang="en-US" sz="2400" b="1" dirty="0" smtClean="0">
                <a:solidFill>
                  <a:schemeClr val="accent1">
                    <a:lumMod val="75000"/>
                  </a:schemeClr>
                </a:solidFill>
              </a:rPr>
              <a:t>1. </a:t>
            </a:r>
            <a:r>
              <a:rPr lang="en-US" sz="2400" b="1" dirty="0" err="1" smtClean="0">
                <a:solidFill>
                  <a:schemeClr val="accent1">
                    <a:lumMod val="75000"/>
                  </a:schemeClr>
                </a:solidFill>
              </a:rPr>
              <a:t>Coniferophyta</a:t>
            </a:r>
            <a:r>
              <a:rPr lang="en-US" sz="2400" dirty="0" smtClean="0">
                <a:solidFill>
                  <a:schemeClr val="accent1">
                    <a:lumMod val="75000"/>
                  </a:schemeClr>
                </a:solidFill>
              </a:rPr>
              <a:t>, </a:t>
            </a:r>
          </a:p>
          <a:p>
            <a:pPr indent="357188" algn="just"/>
            <a:r>
              <a:rPr lang="en-US" sz="2400" b="1" dirty="0" smtClean="0">
                <a:solidFill>
                  <a:schemeClr val="accent1">
                    <a:lumMod val="75000"/>
                  </a:schemeClr>
                </a:solidFill>
              </a:rPr>
              <a:t>2. </a:t>
            </a:r>
            <a:r>
              <a:rPr lang="en-US" sz="2400" b="1" dirty="0" err="1" smtClean="0">
                <a:solidFill>
                  <a:schemeClr val="accent1">
                    <a:lumMod val="75000"/>
                  </a:schemeClr>
                </a:solidFill>
              </a:rPr>
              <a:t>Cycadophyta</a:t>
            </a:r>
            <a:r>
              <a:rPr lang="en-US" sz="2400" dirty="0" smtClean="0">
                <a:solidFill>
                  <a:schemeClr val="accent1">
                    <a:lumMod val="75000"/>
                  </a:schemeClr>
                </a:solidFill>
              </a:rPr>
              <a:t>, </a:t>
            </a:r>
          </a:p>
          <a:p>
            <a:pPr indent="357188" algn="just"/>
            <a:r>
              <a:rPr lang="en-US" sz="2400" b="1" dirty="0" smtClean="0">
                <a:solidFill>
                  <a:schemeClr val="accent1">
                    <a:lumMod val="75000"/>
                  </a:schemeClr>
                </a:solidFill>
              </a:rPr>
              <a:t>3. </a:t>
            </a:r>
            <a:r>
              <a:rPr lang="en-US" sz="2400" b="1" dirty="0" err="1" smtClean="0">
                <a:solidFill>
                  <a:schemeClr val="accent1">
                    <a:lumMod val="75000"/>
                  </a:schemeClr>
                </a:solidFill>
              </a:rPr>
              <a:t>Ginkgophyta</a:t>
            </a:r>
            <a:r>
              <a:rPr lang="en-US" sz="2400" dirty="0" smtClean="0">
                <a:solidFill>
                  <a:schemeClr val="accent1">
                    <a:lumMod val="75000"/>
                  </a:schemeClr>
                </a:solidFill>
              </a:rPr>
              <a:t>, </a:t>
            </a:r>
          </a:p>
          <a:p>
            <a:pPr indent="357188" algn="just"/>
            <a:r>
              <a:rPr lang="en-US" sz="2400" b="1" dirty="0" smtClean="0">
                <a:solidFill>
                  <a:schemeClr val="accent1">
                    <a:lumMod val="75000"/>
                  </a:schemeClr>
                </a:solidFill>
              </a:rPr>
              <a:t>4. </a:t>
            </a:r>
            <a:r>
              <a:rPr lang="en-US" sz="2400" b="1" dirty="0" err="1" smtClean="0">
                <a:solidFill>
                  <a:schemeClr val="accent1">
                    <a:lumMod val="75000"/>
                  </a:schemeClr>
                </a:solidFill>
              </a:rPr>
              <a:t>Gnetophyta</a:t>
            </a:r>
            <a:r>
              <a:rPr lang="en-US" sz="2400" dirty="0" smtClean="0">
                <a:solidFill>
                  <a:schemeClr val="accent1">
                    <a:lumMod val="75000"/>
                  </a:schemeClr>
                </a:solidFill>
              </a:rPr>
              <a:t>.</a:t>
            </a:r>
          </a:p>
          <a:p>
            <a:pPr indent="357188" algn="just"/>
            <a:r>
              <a:rPr lang="en-US" sz="2400" dirty="0" smtClean="0"/>
              <a:t> </a:t>
            </a:r>
          </a:p>
          <a:p>
            <a:pPr indent="357188" algn="just"/>
            <a:r>
              <a:rPr lang="en-US" sz="2400" dirty="0" smtClean="0"/>
              <a:t>Some of the most recognizable examples of these woody shrubs and trees include pines, spruces, firs, and ginkgoes. Gymnosperms are abundant in </a:t>
            </a:r>
            <a:r>
              <a:rPr lang="en-US" sz="2400" b="1" dirty="0" smtClean="0">
                <a:solidFill>
                  <a:schemeClr val="accent1">
                    <a:lumMod val="75000"/>
                  </a:schemeClr>
                </a:solidFill>
              </a:rPr>
              <a:t>temperate  forest </a:t>
            </a:r>
            <a:r>
              <a:rPr lang="en-US" sz="2400" dirty="0" smtClean="0"/>
              <a:t>and </a:t>
            </a:r>
            <a:r>
              <a:rPr lang="en-US" sz="2400" b="1" dirty="0" smtClean="0">
                <a:solidFill>
                  <a:schemeClr val="accent1">
                    <a:lumMod val="75000"/>
                  </a:schemeClr>
                </a:solidFill>
              </a:rPr>
              <a:t>boreal forest  </a:t>
            </a:r>
            <a:r>
              <a:rPr lang="en-US" sz="2400" dirty="0" smtClean="0"/>
              <a:t>biomes with species that can tolerate moist or dry conditions.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Documents\Karime\2018\Lectures\Anatomy and morphology of plant\Additional materials\Gymnosperms\norway_spruce_cones_picea_abies.jpg"/>
          <p:cNvPicPr>
            <a:picLocks noChangeAspect="1" noChangeArrowheads="1"/>
          </p:cNvPicPr>
          <p:nvPr/>
        </p:nvPicPr>
        <p:blipFill>
          <a:blip r:embed="rId2" cstate="print"/>
          <a:srcRect l="8012"/>
          <a:stretch>
            <a:fillRect/>
          </a:stretch>
        </p:blipFill>
        <p:spPr bwMode="auto">
          <a:xfrm>
            <a:off x="179512" y="116632"/>
            <a:ext cx="3959501" cy="3276000"/>
          </a:xfrm>
          <a:prstGeom prst="rect">
            <a:avLst/>
          </a:prstGeom>
          <a:noFill/>
        </p:spPr>
      </p:pic>
      <p:pic>
        <p:nvPicPr>
          <p:cNvPr id="3" name="Picture 3" descr="C:\Users\ADM\Documents\Karime\2018\Lectures\Anatomy and morphology of plant\Additional materials\Gymnosperms\trop02.jpg"/>
          <p:cNvPicPr>
            <a:picLocks noChangeAspect="1" noChangeArrowheads="1"/>
          </p:cNvPicPr>
          <p:nvPr/>
        </p:nvPicPr>
        <p:blipFill>
          <a:blip r:embed="rId3" cstate="print"/>
          <a:srcRect/>
          <a:stretch>
            <a:fillRect/>
          </a:stretch>
        </p:blipFill>
        <p:spPr bwMode="auto">
          <a:xfrm>
            <a:off x="539552" y="3501008"/>
            <a:ext cx="4788178" cy="3240000"/>
          </a:xfrm>
          <a:prstGeom prst="rect">
            <a:avLst/>
          </a:prstGeom>
          <a:noFill/>
        </p:spPr>
      </p:pic>
      <p:pic>
        <p:nvPicPr>
          <p:cNvPr id="4" name="Picture 5" descr="C:\Users\ADM\Documents\Karime\2018\Lectures\Anatomy and morphology of plant\Additional materials\Gymnosperms\3331.jpg"/>
          <p:cNvPicPr>
            <a:picLocks noChangeAspect="1" noChangeArrowheads="1"/>
          </p:cNvPicPr>
          <p:nvPr/>
        </p:nvPicPr>
        <p:blipFill>
          <a:blip r:embed="rId4" cstate="print"/>
          <a:srcRect/>
          <a:stretch>
            <a:fillRect/>
          </a:stretch>
        </p:blipFill>
        <p:spPr bwMode="auto">
          <a:xfrm>
            <a:off x="4716016" y="116632"/>
            <a:ext cx="4339283" cy="3240000"/>
          </a:xfrm>
          <a:prstGeom prst="rect">
            <a:avLst/>
          </a:prstGeom>
          <a:noFill/>
        </p:spPr>
      </p:pic>
      <p:pic>
        <p:nvPicPr>
          <p:cNvPr id="5" name="Picture 6" descr="C:\Users\ADM\Documents\Karime\2018\Lectures\Anatomy and morphology of plant\Additional materials\Gymnosperms\01040801previewen-01a.jpg"/>
          <p:cNvPicPr>
            <a:picLocks noChangeAspect="1" noChangeArrowheads="1"/>
          </p:cNvPicPr>
          <p:nvPr/>
        </p:nvPicPr>
        <p:blipFill>
          <a:blip r:embed="rId5" cstate="print"/>
          <a:srcRect/>
          <a:stretch>
            <a:fillRect/>
          </a:stretch>
        </p:blipFill>
        <p:spPr bwMode="auto">
          <a:xfrm>
            <a:off x="6156176" y="3501008"/>
            <a:ext cx="2384640" cy="324000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539552" y="116632"/>
            <a:ext cx="8229600" cy="1143000"/>
          </a:xfrm>
        </p:spPr>
        <p:txBody>
          <a:bodyPr>
            <a:normAutofit/>
          </a:bodyPr>
          <a:lstStyle/>
          <a:p>
            <a:r>
              <a:rPr lang="en-US" sz="3200" b="1" dirty="0" err="1">
                <a:solidFill>
                  <a:schemeClr val="accent1">
                    <a:lumMod val="75000"/>
                  </a:schemeClr>
                </a:solidFill>
              </a:rPr>
              <a:t>Coniferophyta</a:t>
            </a:r>
            <a:r>
              <a:rPr lang="en-US" sz="3200" b="1" dirty="0">
                <a:solidFill>
                  <a:schemeClr val="accent1">
                    <a:lumMod val="75000"/>
                  </a:schemeClr>
                </a:solidFill>
              </a:rPr>
              <a:t> / </a:t>
            </a:r>
            <a:r>
              <a:rPr lang="en-US" sz="3200" b="1" dirty="0" err="1">
                <a:solidFill>
                  <a:schemeClr val="accent1">
                    <a:lumMod val="75000"/>
                  </a:schemeClr>
                </a:solidFill>
              </a:rPr>
              <a:t>Pinophyta</a:t>
            </a:r>
            <a:endParaRPr lang="en-US" sz="3200" b="1" dirty="0">
              <a:solidFill>
                <a:schemeClr val="accent1">
                  <a:lumMod val="75000"/>
                </a:schemeClr>
              </a:solidFill>
            </a:endParaRPr>
          </a:p>
        </p:txBody>
      </p:sp>
      <p:sp>
        <p:nvSpPr>
          <p:cNvPr id="3077" name="Rectangle 5"/>
          <p:cNvSpPr>
            <a:spLocks noGrp="1" noChangeArrowheads="1"/>
          </p:cNvSpPr>
          <p:nvPr>
            <p:ph type="body" idx="1"/>
          </p:nvPr>
        </p:nvSpPr>
        <p:spPr>
          <a:xfrm>
            <a:off x="1187624" y="1196752"/>
            <a:ext cx="7239000" cy="5105400"/>
          </a:xfrm>
        </p:spPr>
        <p:txBody>
          <a:bodyPr/>
          <a:lstStyle/>
          <a:p>
            <a:pPr>
              <a:lnSpc>
                <a:spcPct val="90000"/>
              </a:lnSpc>
            </a:pPr>
            <a:r>
              <a:rPr lang="en-US" sz="2800" b="1" dirty="0">
                <a:solidFill>
                  <a:schemeClr val="accent1">
                    <a:lumMod val="75000"/>
                  </a:schemeClr>
                </a:solidFill>
              </a:rPr>
              <a:t>The conifers are assigned to the </a:t>
            </a:r>
          </a:p>
          <a:p>
            <a:pPr lvl="1">
              <a:lnSpc>
                <a:spcPct val="90000"/>
              </a:lnSpc>
            </a:pPr>
            <a:r>
              <a:rPr lang="en-US" sz="2400" b="1" dirty="0">
                <a:solidFill>
                  <a:schemeClr val="accent1">
                    <a:lumMod val="75000"/>
                  </a:schemeClr>
                </a:solidFill>
              </a:rPr>
              <a:t>Division: </a:t>
            </a:r>
            <a:r>
              <a:rPr lang="en-US" sz="2400" b="1" dirty="0" err="1">
                <a:solidFill>
                  <a:schemeClr val="accent1">
                    <a:lumMod val="75000"/>
                  </a:schemeClr>
                </a:solidFill>
              </a:rPr>
              <a:t>Pinophyta</a:t>
            </a:r>
            <a:r>
              <a:rPr lang="en-US" sz="2400" b="1" dirty="0">
                <a:solidFill>
                  <a:schemeClr val="accent1">
                    <a:lumMod val="75000"/>
                  </a:schemeClr>
                </a:solidFill>
              </a:rPr>
              <a:t> / </a:t>
            </a:r>
            <a:r>
              <a:rPr lang="en-US" sz="2400" b="1" dirty="0" err="1">
                <a:solidFill>
                  <a:schemeClr val="accent1">
                    <a:lumMod val="75000"/>
                  </a:schemeClr>
                </a:solidFill>
              </a:rPr>
              <a:t>Coniferophyta</a:t>
            </a:r>
            <a:endParaRPr lang="en-US" sz="2400" b="1" dirty="0">
              <a:solidFill>
                <a:schemeClr val="accent1">
                  <a:lumMod val="75000"/>
                </a:schemeClr>
              </a:solidFill>
            </a:endParaRPr>
          </a:p>
          <a:p>
            <a:pPr lvl="1">
              <a:lnSpc>
                <a:spcPct val="90000"/>
              </a:lnSpc>
            </a:pPr>
            <a:r>
              <a:rPr lang="en-US" sz="2400" b="1" dirty="0">
                <a:solidFill>
                  <a:schemeClr val="accent1">
                    <a:lumMod val="75000"/>
                  </a:schemeClr>
                </a:solidFill>
              </a:rPr>
              <a:t>Class: </a:t>
            </a:r>
            <a:r>
              <a:rPr lang="en-US" sz="2400" b="1" dirty="0" err="1">
                <a:solidFill>
                  <a:schemeClr val="accent1">
                    <a:lumMod val="75000"/>
                  </a:schemeClr>
                </a:solidFill>
              </a:rPr>
              <a:t>Pinopsida</a:t>
            </a:r>
            <a:r>
              <a:rPr lang="en-US" sz="2400" b="1" dirty="0">
                <a:solidFill>
                  <a:schemeClr val="accent1">
                    <a:lumMod val="75000"/>
                  </a:schemeClr>
                </a:solidFill>
              </a:rPr>
              <a:t> / </a:t>
            </a:r>
            <a:r>
              <a:rPr lang="en-US" sz="2400" b="1" dirty="0" err="1">
                <a:solidFill>
                  <a:schemeClr val="accent1">
                    <a:lumMod val="75000"/>
                  </a:schemeClr>
                </a:solidFill>
              </a:rPr>
              <a:t>Coniferopsida</a:t>
            </a:r>
            <a:r>
              <a:rPr lang="en-US" sz="2400" b="1" dirty="0">
                <a:solidFill>
                  <a:schemeClr val="accent1">
                    <a:lumMod val="75000"/>
                  </a:schemeClr>
                </a:solidFill>
              </a:rPr>
              <a:t> </a:t>
            </a:r>
          </a:p>
          <a:p>
            <a:pPr lvl="1">
              <a:lnSpc>
                <a:spcPct val="90000"/>
              </a:lnSpc>
            </a:pPr>
            <a:r>
              <a:rPr lang="en-US" sz="2400" b="1" dirty="0">
                <a:solidFill>
                  <a:schemeClr val="accent1">
                    <a:lumMod val="75000"/>
                  </a:schemeClr>
                </a:solidFill>
              </a:rPr>
              <a:t>Order: </a:t>
            </a:r>
            <a:r>
              <a:rPr lang="en-US" sz="2400" b="1" dirty="0" err="1">
                <a:solidFill>
                  <a:schemeClr val="accent1">
                    <a:lumMod val="75000"/>
                  </a:schemeClr>
                </a:solidFill>
              </a:rPr>
              <a:t>Pinales</a:t>
            </a:r>
            <a:r>
              <a:rPr lang="en-US" sz="2400" b="1" dirty="0">
                <a:solidFill>
                  <a:schemeClr val="accent1">
                    <a:lumMod val="75000"/>
                  </a:schemeClr>
                </a:solidFill>
              </a:rPr>
              <a:t> / </a:t>
            </a:r>
            <a:r>
              <a:rPr lang="en-US" sz="2400" b="1" dirty="0" err="1">
                <a:solidFill>
                  <a:schemeClr val="accent1">
                    <a:lumMod val="75000"/>
                  </a:schemeClr>
                </a:solidFill>
              </a:rPr>
              <a:t>Coniferales</a:t>
            </a:r>
            <a:endParaRPr lang="en-US" sz="2400" b="1" dirty="0">
              <a:solidFill>
                <a:schemeClr val="accent1">
                  <a:lumMod val="75000"/>
                </a:schemeClr>
              </a:solidFill>
            </a:endParaRPr>
          </a:p>
          <a:p>
            <a:pPr>
              <a:lnSpc>
                <a:spcPct val="90000"/>
              </a:lnSpc>
            </a:pPr>
            <a:endParaRPr lang="en-US" sz="2800" dirty="0"/>
          </a:p>
          <a:p>
            <a:pPr>
              <a:lnSpc>
                <a:spcPct val="90000"/>
              </a:lnSpc>
            </a:pPr>
            <a:r>
              <a:rPr lang="en-US" sz="2800" dirty="0"/>
              <a:t>Termed conifers because most members bear their seeds in cones</a:t>
            </a:r>
          </a:p>
          <a:p>
            <a:pPr lvl="1">
              <a:lnSpc>
                <a:spcPct val="90000"/>
              </a:lnSpc>
            </a:pPr>
            <a:r>
              <a:rPr lang="en-US" sz="2400" dirty="0"/>
              <a:t>Cones protect ovule and seed and facilitate pollination and dispersal</a:t>
            </a:r>
          </a:p>
          <a:p>
            <a:pPr>
              <a:lnSpc>
                <a:spcPct val="90000"/>
              </a:lnSpc>
            </a:pPr>
            <a:endParaRPr lang="en-US" sz="2800" dirty="0"/>
          </a:p>
          <a:p>
            <a:pPr>
              <a:lnSpc>
                <a:spcPct val="90000"/>
              </a:lnSpc>
            </a:pPr>
            <a:r>
              <a:rPr lang="en-US" sz="2800" dirty="0"/>
              <a:t>They are the largest and most ecologically &amp; economically important of the gymnosperms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Whole Tree MC">
            <a:hlinkClick r:id="rId2"/>
          </p:cNvPr>
          <p:cNvPicPr>
            <a:picLocks noChangeAspect="1" noChangeArrowheads="1"/>
          </p:cNvPicPr>
          <p:nvPr/>
        </p:nvPicPr>
        <p:blipFill>
          <a:blip r:embed="rId3" cstate="print">
            <a:lum bright="10000" contrast="10000"/>
          </a:blip>
          <a:srcRect/>
          <a:stretch>
            <a:fillRect/>
          </a:stretch>
        </p:blipFill>
        <p:spPr bwMode="auto">
          <a:xfrm>
            <a:off x="0" y="0"/>
            <a:ext cx="3059832" cy="6858000"/>
          </a:xfrm>
          <a:prstGeom prst="rect">
            <a:avLst/>
          </a:prstGeom>
          <a:noFill/>
        </p:spPr>
      </p:pic>
      <p:pic>
        <p:nvPicPr>
          <p:cNvPr id="6147" name="Picture 3" descr="Double Tree large MC">
            <a:hlinkClick r:id="rId4"/>
          </p:cNvPr>
          <p:cNvPicPr>
            <a:picLocks noChangeAspect="1" noChangeArrowheads="1"/>
          </p:cNvPicPr>
          <p:nvPr/>
        </p:nvPicPr>
        <p:blipFill>
          <a:blip r:embed="rId5" cstate="print">
            <a:lum bright="10000" contrast="10000"/>
          </a:blip>
          <a:srcRect/>
          <a:stretch>
            <a:fillRect/>
          </a:stretch>
        </p:blipFill>
        <p:spPr bwMode="auto">
          <a:xfrm>
            <a:off x="6228184" y="0"/>
            <a:ext cx="2915816" cy="6858000"/>
          </a:xfrm>
          <a:prstGeom prst="rect">
            <a:avLst/>
          </a:prstGeom>
          <a:noFill/>
        </p:spPr>
      </p:pic>
      <p:sp>
        <p:nvSpPr>
          <p:cNvPr id="6148" name="Rectangle 4"/>
          <p:cNvSpPr>
            <a:spLocks noChangeArrowheads="1"/>
          </p:cNvSpPr>
          <p:nvPr/>
        </p:nvSpPr>
        <p:spPr bwMode="auto">
          <a:xfrm>
            <a:off x="2987824" y="764704"/>
            <a:ext cx="2438400" cy="533400"/>
          </a:xfrm>
          <a:prstGeom prst="rect">
            <a:avLst/>
          </a:prstGeom>
          <a:noFill/>
          <a:ln w="9525">
            <a:noFill/>
            <a:miter lim="800000"/>
            <a:headEnd/>
            <a:tailEnd/>
          </a:ln>
          <a:effectLst/>
        </p:spPr>
        <p:txBody>
          <a:bodyPr anchor="ctr"/>
          <a:lstStyle/>
          <a:p>
            <a:r>
              <a:rPr lang="en-GB" sz="2400" b="1" i="1" dirty="0">
                <a:solidFill>
                  <a:schemeClr val="tx2"/>
                </a:solidFill>
                <a:latin typeface="Comic Sans MS" pitchFamily="66" charset="0"/>
              </a:rPr>
              <a:t> </a:t>
            </a:r>
            <a:r>
              <a:rPr lang="en-JM" sz="2400" b="1" i="1" dirty="0">
                <a:solidFill>
                  <a:schemeClr val="tx2"/>
                </a:solidFill>
                <a:latin typeface="Comic Sans MS" pitchFamily="66" charset="0"/>
              </a:rPr>
              <a:t>Sequoia </a:t>
            </a:r>
            <a:r>
              <a:rPr lang="en-JM" sz="2400" b="1" dirty="0">
                <a:solidFill>
                  <a:schemeClr val="tx2"/>
                </a:solidFill>
                <a:latin typeface="Comic Sans MS" pitchFamily="66" charset="0"/>
              </a:rPr>
              <a:t>sp.</a:t>
            </a:r>
          </a:p>
          <a:p>
            <a:r>
              <a:rPr lang="en-GB" sz="2400" dirty="0">
                <a:solidFill>
                  <a:schemeClr val="tx2"/>
                </a:solidFill>
                <a:latin typeface="Comic Sans MS" pitchFamily="66" charset="0"/>
              </a:rPr>
              <a:t>(Redwoods)</a:t>
            </a:r>
          </a:p>
        </p:txBody>
      </p:sp>
      <p:sp>
        <p:nvSpPr>
          <p:cNvPr id="6149" name="Rectangle 5"/>
          <p:cNvSpPr>
            <a:spLocks noChangeArrowheads="1"/>
          </p:cNvSpPr>
          <p:nvPr/>
        </p:nvSpPr>
        <p:spPr bwMode="auto">
          <a:xfrm>
            <a:off x="3059832" y="4149080"/>
            <a:ext cx="3200400" cy="609600"/>
          </a:xfrm>
          <a:prstGeom prst="rect">
            <a:avLst/>
          </a:prstGeom>
          <a:noFill/>
          <a:ln w="9525">
            <a:noFill/>
            <a:miter lim="800000"/>
            <a:headEnd/>
            <a:tailEnd/>
          </a:ln>
          <a:effectLst/>
        </p:spPr>
        <p:txBody>
          <a:bodyPr anchor="ctr"/>
          <a:lstStyle/>
          <a:p>
            <a:pPr algn="r"/>
            <a:r>
              <a:rPr lang="en-GB" sz="2400" b="1" i="1" dirty="0">
                <a:solidFill>
                  <a:schemeClr val="tx2"/>
                </a:solidFill>
                <a:latin typeface="Comic Sans MS" pitchFamily="66" charset="0"/>
              </a:rPr>
              <a:t> </a:t>
            </a:r>
            <a:r>
              <a:rPr lang="en-JM" sz="2400" b="1" i="1" dirty="0" err="1">
                <a:solidFill>
                  <a:schemeClr val="tx2"/>
                </a:solidFill>
                <a:latin typeface="Comic Sans MS" pitchFamily="66" charset="0"/>
              </a:rPr>
              <a:t>Sequoiadendron</a:t>
            </a:r>
            <a:r>
              <a:rPr lang="en-JM" sz="2400" b="1" i="1" dirty="0">
                <a:solidFill>
                  <a:schemeClr val="tx2"/>
                </a:solidFill>
                <a:latin typeface="Comic Sans MS" pitchFamily="66" charset="0"/>
              </a:rPr>
              <a:t> </a:t>
            </a:r>
            <a:r>
              <a:rPr lang="en-JM" sz="2400" b="1" dirty="0">
                <a:solidFill>
                  <a:schemeClr val="tx2"/>
                </a:solidFill>
                <a:latin typeface="Comic Sans MS" pitchFamily="66" charset="0"/>
              </a:rPr>
              <a:t>sp.</a:t>
            </a:r>
          </a:p>
          <a:p>
            <a:pPr algn="r"/>
            <a:r>
              <a:rPr lang="en-JM" sz="2400" b="1" dirty="0">
                <a:solidFill>
                  <a:schemeClr val="tx2"/>
                </a:solidFill>
                <a:latin typeface="Comic Sans MS" pitchFamily="66" charset="0"/>
              </a:rPr>
              <a:t>(Giant </a:t>
            </a:r>
            <a:r>
              <a:rPr lang="en-JM" sz="2400" b="1" dirty="0" err="1">
                <a:solidFill>
                  <a:schemeClr val="tx2"/>
                </a:solidFill>
                <a:latin typeface="Comic Sans MS" pitchFamily="66" charset="0"/>
              </a:rPr>
              <a:t>sequioas</a:t>
            </a:r>
            <a:r>
              <a:rPr lang="en-JM" sz="2400" b="1" dirty="0">
                <a:solidFill>
                  <a:schemeClr val="tx2"/>
                </a:solidFill>
                <a:latin typeface="Comic Sans MS" pitchFamily="66" charset="0"/>
              </a:rPr>
              <a:t>)</a:t>
            </a:r>
            <a:endParaRPr lang="en-GB" sz="2400" dirty="0">
              <a:solidFill>
                <a:schemeClr val="tx2"/>
              </a:solidFill>
              <a:latin typeface="Comic Sans MS" pitchFamily="66" charset="0"/>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6" name="Picture 8" descr="Highlands Hammock State Park,Florida - An ancient big cypress stand. picture">
            <a:hlinkClick r:id="rId2"/>
          </p:cNvPr>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48139" name="Text Box 11"/>
          <p:cNvSpPr txBox="1">
            <a:spLocks noChangeArrowheads="1"/>
          </p:cNvSpPr>
          <p:nvPr/>
        </p:nvSpPr>
        <p:spPr bwMode="auto">
          <a:xfrm>
            <a:off x="0" y="5670550"/>
            <a:ext cx="3429000" cy="1187450"/>
          </a:xfrm>
          <a:prstGeom prst="rect">
            <a:avLst/>
          </a:prstGeom>
          <a:noFill/>
          <a:ln w="9525">
            <a:noFill/>
            <a:miter lim="800000"/>
            <a:headEnd/>
            <a:tailEnd/>
          </a:ln>
          <a:effectLst/>
        </p:spPr>
        <p:txBody>
          <a:bodyPr>
            <a:spAutoFit/>
          </a:bodyPr>
          <a:lstStyle/>
          <a:p>
            <a:pPr>
              <a:spcBef>
                <a:spcPct val="50000"/>
              </a:spcBef>
            </a:pPr>
            <a:r>
              <a:rPr lang="en-US" sz="2400" b="1" dirty="0">
                <a:solidFill>
                  <a:schemeClr val="bg1"/>
                </a:solidFill>
                <a:effectLst>
                  <a:outerShdw blurRad="38100" dist="38100" dir="2700000" algn="tl">
                    <a:srgbClr val="000000"/>
                  </a:outerShdw>
                </a:effectLst>
              </a:rPr>
              <a:t>Bald Cypress swamp, </a:t>
            </a:r>
            <a:r>
              <a:rPr lang="en-US" sz="2400" b="1" i="1" dirty="0" err="1">
                <a:solidFill>
                  <a:schemeClr val="bg1"/>
                </a:solidFill>
                <a:effectLst>
                  <a:outerShdw blurRad="38100" dist="38100" dir="2700000" algn="tl">
                    <a:srgbClr val="000000"/>
                  </a:outerShdw>
                </a:effectLst>
              </a:rPr>
              <a:t>Cupressus</a:t>
            </a:r>
            <a:r>
              <a:rPr lang="en-US" sz="2400" b="1" i="1" dirty="0">
                <a:solidFill>
                  <a:schemeClr val="bg1"/>
                </a:solidFill>
                <a:effectLst>
                  <a:outerShdw blurRad="38100" dist="38100" dir="2700000" algn="tl">
                    <a:srgbClr val="000000"/>
                  </a:outerShdw>
                </a:effectLst>
              </a:rPr>
              <a:t> sp.</a:t>
            </a:r>
            <a:r>
              <a:rPr lang="en-US" sz="2400" b="1" dirty="0">
                <a:solidFill>
                  <a:schemeClr val="bg1"/>
                </a:solidFill>
                <a:effectLst>
                  <a:outerShdw blurRad="38100" dist="38100" dir="2700000" algn="tl">
                    <a:srgbClr val="000000"/>
                  </a:outerShdw>
                </a:effectLst>
              </a:rPr>
              <a:t> (</a:t>
            </a:r>
            <a:r>
              <a:rPr lang="en-US" sz="2400" b="1" dirty="0" err="1">
                <a:solidFill>
                  <a:schemeClr val="bg1"/>
                </a:solidFill>
                <a:effectLst>
                  <a:outerShdw blurRad="38100" dist="38100" dir="2700000" algn="tl">
                    <a:srgbClr val="000000"/>
                  </a:outerShdw>
                </a:effectLst>
              </a:rPr>
              <a:t>Cupressaceae</a:t>
            </a:r>
            <a:r>
              <a:rPr lang="en-US" sz="2400" b="1" dirty="0">
                <a:solidFill>
                  <a:schemeClr val="bg1"/>
                </a:solidFill>
                <a:effectLst>
                  <a:outerShdw blurRad="38100" dist="38100" dir="2700000" algn="tl">
                    <a:srgbClr val="000000"/>
                  </a:outerShdw>
                </a:effectLst>
              </a:rPr>
              <a: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herman trunk"/>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171" name="Rectangle 3"/>
          <p:cNvSpPr>
            <a:spLocks noChangeArrowheads="1"/>
          </p:cNvSpPr>
          <p:nvPr/>
        </p:nvSpPr>
        <p:spPr bwMode="auto">
          <a:xfrm>
            <a:off x="5867400" y="6096000"/>
            <a:ext cx="3276600" cy="762000"/>
          </a:xfrm>
          <a:prstGeom prst="rect">
            <a:avLst/>
          </a:prstGeom>
          <a:noFill/>
          <a:ln w="9525">
            <a:noFill/>
            <a:miter lim="800000"/>
            <a:headEnd/>
            <a:tailEnd/>
          </a:ln>
          <a:effectLst/>
        </p:spPr>
        <p:txBody>
          <a:bodyPr anchor="ctr"/>
          <a:lstStyle/>
          <a:p>
            <a:pPr algn="r"/>
            <a:r>
              <a:rPr lang="en-GB" sz="2400" b="1" i="1">
                <a:solidFill>
                  <a:srgbClr val="FFFF00"/>
                </a:solidFill>
                <a:latin typeface="Comic Sans MS" pitchFamily="66" charset="0"/>
              </a:rPr>
              <a:t> </a:t>
            </a:r>
            <a:r>
              <a:rPr lang="en-JM" sz="2400" b="1" i="1">
                <a:solidFill>
                  <a:srgbClr val="FFFF00"/>
                </a:solidFill>
                <a:latin typeface="Comic Sans MS" pitchFamily="66" charset="0"/>
              </a:rPr>
              <a:t>Sequoiadendron </a:t>
            </a:r>
            <a:r>
              <a:rPr lang="en-JM" sz="2400" b="1">
                <a:solidFill>
                  <a:srgbClr val="FFFF00"/>
                </a:solidFill>
                <a:latin typeface="Comic Sans MS" pitchFamily="66" charset="0"/>
              </a:rPr>
              <a:t>sp.</a:t>
            </a:r>
            <a:endParaRPr lang="en-GB" sz="2400">
              <a:solidFill>
                <a:srgbClr val="FFFF00"/>
              </a:solidFill>
              <a:latin typeface="Comic Sans MS" pitchFamily="66"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title"/>
          </p:nvPr>
        </p:nvSpPr>
        <p:spPr/>
        <p:txBody>
          <a:bodyPr>
            <a:normAutofit/>
          </a:bodyPr>
          <a:lstStyle/>
          <a:p>
            <a:r>
              <a:rPr lang="en-US" sz="4000" b="1" dirty="0" err="1">
                <a:solidFill>
                  <a:schemeClr val="accent1">
                    <a:lumMod val="75000"/>
                  </a:schemeClr>
                </a:solidFill>
              </a:rPr>
              <a:t>Coniferophyta</a:t>
            </a:r>
            <a:r>
              <a:rPr lang="en-US" sz="4000" b="1" dirty="0">
                <a:solidFill>
                  <a:schemeClr val="accent1">
                    <a:lumMod val="75000"/>
                  </a:schemeClr>
                </a:solidFill>
              </a:rPr>
              <a:t> - Families</a:t>
            </a:r>
          </a:p>
        </p:txBody>
      </p:sp>
      <p:sp>
        <p:nvSpPr>
          <p:cNvPr id="22533" name="Rectangle 5"/>
          <p:cNvSpPr>
            <a:spLocks noGrp="1" noChangeArrowheads="1"/>
          </p:cNvSpPr>
          <p:nvPr>
            <p:ph type="body" idx="1"/>
          </p:nvPr>
        </p:nvSpPr>
        <p:spPr/>
        <p:txBody>
          <a:bodyPr/>
          <a:lstStyle/>
          <a:p>
            <a:r>
              <a:rPr lang="en-US" dirty="0"/>
              <a:t>The conifers constitute 6-7 families, 63 genera &amp; &gt; 600 spp.</a:t>
            </a:r>
          </a:p>
          <a:p>
            <a:pPr lvl="1"/>
            <a:r>
              <a:rPr lang="en-US" dirty="0" err="1"/>
              <a:t>Pinaceae</a:t>
            </a:r>
            <a:r>
              <a:rPr lang="en-US" dirty="0"/>
              <a:t> (Pines)</a:t>
            </a:r>
          </a:p>
          <a:p>
            <a:pPr lvl="1"/>
            <a:r>
              <a:rPr lang="en-US" dirty="0" err="1"/>
              <a:t>Cupressaceae</a:t>
            </a:r>
            <a:r>
              <a:rPr lang="en-US" dirty="0"/>
              <a:t> (Cypress family)</a:t>
            </a:r>
          </a:p>
          <a:p>
            <a:pPr lvl="1"/>
            <a:r>
              <a:rPr lang="en-GB" dirty="0" err="1"/>
              <a:t>Taxaceae</a:t>
            </a:r>
            <a:r>
              <a:rPr lang="en-US" dirty="0"/>
              <a:t> (Yew family)</a:t>
            </a:r>
          </a:p>
          <a:p>
            <a:pPr lvl="1"/>
            <a:r>
              <a:rPr lang="en-US" dirty="0" err="1"/>
              <a:t>Cephalotaxaceae</a:t>
            </a:r>
            <a:r>
              <a:rPr lang="en-US" dirty="0"/>
              <a:t> </a:t>
            </a:r>
          </a:p>
          <a:p>
            <a:pPr lvl="1"/>
            <a:r>
              <a:rPr lang="en-US" dirty="0" err="1"/>
              <a:t>Podocarpaceae</a:t>
            </a:r>
            <a:endParaRPr lang="en-US" dirty="0"/>
          </a:p>
          <a:p>
            <a:pPr lvl="1"/>
            <a:r>
              <a:rPr lang="en-US" dirty="0" err="1"/>
              <a:t>Araucariaceae</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Rectangle 6"/>
          <p:cNvSpPr>
            <a:spLocks noGrp="1" noChangeArrowheads="1"/>
          </p:cNvSpPr>
          <p:nvPr>
            <p:ph type="title"/>
          </p:nvPr>
        </p:nvSpPr>
        <p:spPr/>
        <p:txBody>
          <a:bodyPr/>
          <a:lstStyle/>
          <a:p>
            <a:r>
              <a:rPr lang="en-US" sz="4000" b="1" dirty="0">
                <a:solidFill>
                  <a:schemeClr val="accent1">
                    <a:lumMod val="75000"/>
                  </a:schemeClr>
                </a:solidFill>
              </a:rPr>
              <a:t>Family: </a:t>
            </a:r>
            <a:r>
              <a:rPr lang="en-US" sz="4000" b="1" dirty="0" err="1">
                <a:solidFill>
                  <a:schemeClr val="accent1">
                    <a:lumMod val="75000"/>
                  </a:schemeClr>
                </a:solidFill>
              </a:rPr>
              <a:t>Coniferaceae</a:t>
            </a:r>
            <a:r>
              <a:rPr lang="en-US" sz="4000" b="1" dirty="0">
                <a:solidFill>
                  <a:schemeClr val="accent1">
                    <a:lumMod val="75000"/>
                  </a:schemeClr>
                </a:solidFill>
              </a:rPr>
              <a:t>/</a:t>
            </a:r>
            <a:r>
              <a:rPr lang="en-US" sz="4000" b="1" dirty="0" err="1">
                <a:solidFill>
                  <a:schemeClr val="accent1">
                    <a:lumMod val="75000"/>
                  </a:schemeClr>
                </a:solidFill>
              </a:rPr>
              <a:t>Pinaceae</a:t>
            </a:r>
            <a:endParaRPr lang="en-US" sz="4000" b="1" dirty="0">
              <a:solidFill>
                <a:schemeClr val="accent1">
                  <a:lumMod val="75000"/>
                </a:schemeClr>
              </a:solidFill>
            </a:endParaRPr>
          </a:p>
        </p:txBody>
      </p:sp>
      <p:sp>
        <p:nvSpPr>
          <p:cNvPr id="23559" name="Rectangle 7"/>
          <p:cNvSpPr>
            <a:spLocks noGrp="1" noChangeArrowheads="1"/>
          </p:cNvSpPr>
          <p:nvPr>
            <p:ph type="body" idx="1"/>
          </p:nvPr>
        </p:nvSpPr>
        <p:spPr>
          <a:xfrm>
            <a:off x="1331640" y="1412776"/>
            <a:ext cx="7355160" cy="5216624"/>
          </a:xfrm>
        </p:spPr>
        <p:txBody>
          <a:bodyPr/>
          <a:lstStyle/>
          <a:p>
            <a:pPr>
              <a:lnSpc>
                <a:spcPct val="90000"/>
              </a:lnSpc>
            </a:pPr>
            <a:r>
              <a:rPr lang="en-US" sz="2800" dirty="0"/>
              <a:t>Strong trees</a:t>
            </a:r>
          </a:p>
          <a:p>
            <a:pPr>
              <a:lnSpc>
                <a:spcPct val="90000"/>
              </a:lnSpc>
            </a:pPr>
            <a:r>
              <a:rPr lang="en-US" sz="2800" dirty="0"/>
              <a:t>Emit strong </a:t>
            </a:r>
            <a:r>
              <a:rPr lang="en-US" sz="2800" dirty="0" err="1"/>
              <a:t>odour</a:t>
            </a:r>
            <a:r>
              <a:rPr lang="en-US" sz="2800" dirty="0"/>
              <a:t> from bark &amp;/or leaves</a:t>
            </a:r>
          </a:p>
          <a:p>
            <a:pPr lvl="1">
              <a:lnSpc>
                <a:spcPct val="90000"/>
              </a:lnSpc>
            </a:pPr>
            <a:r>
              <a:rPr lang="en-US" sz="2400" dirty="0"/>
              <a:t>Resin canals throughout stem &amp; leaves</a:t>
            </a:r>
          </a:p>
          <a:p>
            <a:pPr>
              <a:lnSpc>
                <a:spcPct val="90000"/>
              </a:lnSpc>
            </a:pPr>
            <a:r>
              <a:rPr lang="en-US" sz="2800" dirty="0"/>
              <a:t>Branches whorled or opposite</a:t>
            </a:r>
          </a:p>
          <a:p>
            <a:pPr lvl="1">
              <a:lnSpc>
                <a:spcPct val="90000"/>
              </a:lnSpc>
            </a:pPr>
            <a:r>
              <a:rPr lang="en-US" sz="2400" dirty="0"/>
              <a:t>Consist of long and short shoots</a:t>
            </a:r>
          </a:p>
          <a:p>
            <a:pPr>
              <a:lnSpc>
                <a:spcPct val="90000"/>
              </a:lnSpc>
            </a:pPr>
            <a:r>
              <a:rPr lang="en-US" sz="2800" dirty="0"/>
              <a:t>Simple leaves</a:t>
            </a:r>
          </a:p>
          <a:p>
            <a:pPr lvl="1">
              <a:lnSpc>
                <a:spcPct val="90000"/>
              </a:lnSpc>
            </a:pPr>
            <a:r>
              <a:rPr lang="en-US" sz="2400" dirty="0"/>
              <a:t>Linear / Needle-shaped </a:t>
            </a:r>
          </a:p>
          <a:p>
            <a:pPr lvl="1">
              <a:lnSpc>
                <a:spcPct val="90000"/>
              </a:lnSpc>
            </a:pPr>
            <a:r>
              <a:rPr lang="en-US" sz="2400" dirty="0"/>
              <a:t>Clustered in fascicles of 2-5 needles</a:t>
            </a:r>
          </a:p>
          <a:p>
            <a:pPr lvl="1">
              <a:lnSpc>
                <a:spcPct val="90000"/>
              </a:lnSpc>
            </a:pPr>
            <a:r>
              <a:rPr lang="en-US" sz="2400" dirty="0"/>
              <a:t>Sessile or short </a:t>
            </a:r>
            <a:r>
              <a:rPr lang="en-US" sz="2400" dirty="0" err="1"/>
              <a:t>petioled</a:t>
            </a:r>
            <a:r>
              <a:rPr lang="en-US" sz="2400" dirty="0"/>
              <a:t> on long shoots</a:t>
            </a:r>
          </a:p>
          <a:p>
            <a:pPr lvl="1">
              <a:lnSpc>
                <a:spcPct val="90000"/>
              </a:lnSpc>
            </a:pPr>
            <a:r>
              <a:rPr lang="en-US" sz="2400" dirty="0"/>
              <a:t>Tightly clustered on short shoots</a:t>
            </a:r>
          </a:p>
          <a:p>
            <a:pPr lvl="1">
              <a:lnSpc>
                <a:spcPct val="90000"/>
              </a:lnSpc>
            </a:pPr>
            <a:r>
              <a:rPr lang="en-US" sz="2400" dirty="0"/>
              <a:t>Persistent (evergreen)</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Grp="1" noChangeArrowheads="1"/>
          </p:cNvSpPr>
          <p:nvPr>
            <p:ph type="title"/>
          </p:nvPr>
        </p:nvSpPr>
        <p:spPr/>
        <p:txBody>
          <a:bodyPr>
            <a:normAutofit/>
          </a:bodyPr>
          <a:lstStyle/>
          <a:p>
            <a:r>
              <a:rPr lang="en-US" sz="4000" b="1" dirty="0" err="1">
                <a:solidFill>
                  <a:schemeClr val="accent1">
                    <a:lumMod val="75000"/>
                  </a:schemeClr>
                </a:solidFill>
              </a:rPr>
              <a:t>Coniferaceae</a:t>
            </a:r>
            <a:r>
              <a:rPr lang="en-US" sz="4000" b="1" dirty="0">
                <a:solidFill>
                  <a:schemeClr val="accent1">
                    <a:lumMod val="75000"/>
                  </a:schemeClr>
                </a:solidFill>
              </a:rPr>
              <a:t> / </a:t>
            </a:r>
            <a:r>
              <a:rPr lang="en-US" sz="4000" b="1" dirty="0" err="1">
                <a:solidFill>
                  <a:schemeClr val="accent1">
                    <a:lumMod val="75000"/>
                  </a:schemeClr>
                </a:solidFill>
              </a:rPr>
              <a:t>Pinaceae</a:t>
            </a:r>
            <a:endParaRPr lang="en-US" sz="4000" b="1" dirty="0">
              <a:solidFill>
                <a:schemeClr val="accent1">
                  <a:lumMod val="75000"/>
                </a:schemeClr>
              </a:solidFill>
            </a:endParaRPr>
          </a:p>
        </p:txBody>
      </p:sp>
      <p:sp>
        <p:nvSpPr>
          <p:cNvPr id="47109" name="Rectangle 5"/>
          <p:cNvSpPr>
            <a:spLocks noGrp="1" noChangeArrowheads="1"/>
          </p:cNvSpPr>
          <p:nvPr>
            <p:ph type="body" idx="1"/>
          </p:nvPr>
        </p:nvSpPr>
        <p:spPr/>
        <p:txBody>
          <a:bodyPr/>
          <a:lstStyle/>
          <a:p>
            <a:pPr>
              <a:lnSpc>
                <a:spcPct val="90000"/>
              </a:lnSpc>
            </a:pPr>
            <a:r>
              <a:rPr lang="en-US" dirty="0"/>
              <a:t>Usually have straight trunks with horizontal branches varying more or less regularly in length from bottom to top, so that the trees are conical in outline </a:t>
            </a:r>
          </a:p>
          <a:p>
            <a:pPr>
              <a:lnSpc>
                <a:spcPct val="90000"/>
              </a:lnSpc>
            </a:pPr>
            <a:r>
              <a:rPr lang="en-US" dirty="0"/>
              <a:t>Members are </a:t>
            </a:r>
            <a:r>
              <a:rPr lang="en-US" b="1" dirty="0" err="1">
                <a:solidFill>
                  <a:schemeClr val="accent1">
                    <a:lumMod val="75000"/>
                  </a:schemeClr>
                </a:solidFill>
              </a:rPr>
              <a:t>monecious</a:t>
            </a:r>
            <a:endParaRPr lang="en-US" b="1" dirty="0">
              <a:solidFill>
                <a:schemeClr val="accent1">
                  <a:lumMod val="75000"/>
                </a:schemeClr>
              </a:solidFill>
            </a:endParaRPr>
          </a:p>
          <a:p>
            <a:pPr>
              <a:lnSpc>
                <a:spcPct val="90000"/>
              </a:lnSpc>
            </a:pPr>
            <a:r>
              <a:rPr lang="en-US" dirty="0"/>
              <a:t>Reproduce through </a:t>
            </a:r>
            <a:r>
              <a:rPr lang="en-US" b="1" dirty="0">
                <a:solidFill>
                  <a:schemeClr val="accent1">
                    <a:lumMod val="75000"/>
                  </a:schemeClr>
                </a:solidFill>
              </a:rPr>
              <a:t>micro- &amp; </a:t>
            </a:r>
            <a:r>
              <a:rPr lang="en-US" b="1" dirty="0" err="1">
                <a:solidFill>
                  <a:schemeClr val="accent1">
                    <a:lumMod val="75000"/>
                  </a:schemeClr>
                </a:solidFill>
              </a:rPr>
              <a:t>megasporangiate</a:t>
            </a:r>
            <a:r>
              <a:rPr lang="en-US" b="1" dirty="0">
                <a:solidFill>
                  <a:schemeClr val="accent1">
                    <a:lumMod val="75000"/>
                  </a:schemeClr>
                </a:solidFill>
              </a:rPr>
              <a:t> </a:t>
            </a:r>
            <a:r>
              <a:rPr lang="en-US" dirty="0"/>
              <a:t>(staminate and ovulate) cones</a:t>
            </a:r>
          </a:p>
          <a:p>
            <a:pPr>
              <a:lnSpc>
                <a:spcPct val="90000"/>
              </a:lnSpc>
            </a:pPr>
            <a:r>
              <a:rPr lang="en-GB" dirty="0"/>
              <a:t>Wood is very </a:t>
            </a:r>
            <a:r>
              <a:rPr lang="en-GB" dirty="0" smtClean="0"/>
              <a:t>hard</a:t>
            </a:r>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548680"/>
            <a:ext cx="5544616" cy="6001643"/>
          </a:xfrm>
          <a:prstGeom prst="rect">
            <a:avLst/>
          </a:prstGeom>
        </p:spPr>
        <p:txBody>
          <a:bodyPr wrap="square">
            <a:spAutoFit/>
          </a:bodyPr>
          <a:lstStyle/>
          <a:p>
            <a:pPr indent="447675" algn="just"/>
            <a:r>
              <a:rPr lang="en-US" sz="2400" dirty="0" smtClean="0"/>
              <a:t>Ferns have been relatively abundant in the fossil record from the Carboniferous period to the present. There are more than 12,000 living species of ferns, the largest and most diverse group of plants other than the angiosperms. It appears likely that the differentiation of modern ferns took place</a:t>
            </a:r>
          </a:p>
          <a:p>
            <a:pPr indent="447675" algn="just"/>
            <a:r>
              <a:rPr lang="en-US" sz="2400" dirty="0" smtClean="0"/>
              <a:t>The diversity of ferns is greatest in the tropics, where about three-fourths of the species are found. Here, not only are there many species of ferns, but ferns are abundant in many plant communities. Approximately a third of all species of tropical ferns grow on the trunks or branches of trees as epiphytes (Fig.).</a:t>
            </a:r>
            <a:endParaRPr lang="ru-RU" sz="2400" dirty="0"/>
          </a:p>
        </p:txBody>
      </p:sp>
      <p:pic>
        <p:nvPicPr>
          <p:cNvPr id="3" name="Picture 3"/>
          <p:cNvPicPr>
            <a:picLocks noChangeAspect="1" noChangeArrowheads="1"/>
          </p:cNvPicPr>
          <p:nvPr/>
        </p:nvPicPr>
        <p:blipFill>
          <a:blip r:embed="rId2" cstate="print">
            <a:lum bright="10000"/>
          </a:blip>
          <a:srcRect/>
          <a:stretch>
            <a:fillRect/>
          </a:stretch>
        </p:blipFill>
        <p:spPr bwMode="auto">
          <a:xfrm>
            <a:off x="5940152" y="692696"/>
            <a:ext cx="3076575" cy="4410075"/>
          </a:xfrm>
          <a:prstGeom prst="rect">
            <a:avLst/>
          </a:prstGeom>
          <a:noFill/>
          <a:ln w="9525">
            <a:noFill/>
            <a:miter lim="800000"/>
            <a:headEnd/>
            <a:tailEnd/>
          </a:ln>
        </p:spPr>
      </p:pic>
      <p:sp>
        <p:nvSpPr>
          <p:cNvPr id="4" name="Прямоугольник 3"/>
          <p:cNvSpPr/>
          <p:nvPr/>
        </p:nvSpPr>
        <p:spPr>
          <a:xfrm>
            <a:off x="5940152" y="5229200"/>
            <a:ext cx="3024336" cy="923330"/>
          </a:xfrm>
          <a:prstGeom prst="rect">
            <a:avLst/>
          </a:prstGeom>
        </p:spPr>
        <p:txBody>
          <a:bodyPr wrap="square">
            <a:spAutoFit/>
          </a:bodyPr>
          <a:lstStyle/>
          <a:p>
            <a:r>
              <a:rPr lang="en-US" dirty="0" smtClean="0"/>
              <a:t>Fig. - </a:t>
            </a:r>
            <a:r>
              <a:rPr lang="en-US" i="1" dirty="0" err="1" smtClean="0"/>
              <a:t>Pleopeltis</a:t>
            </a:r>
            <a:r>
              <a:rPr lang="en-US" i="1" dirty="0" smtClean="0"/>
              <a:t> </a:t>
            </a:r>
            <a:r>
              <a:rPr lang="en-US" i="1" dirty="0" err="1" smtClean="0"/>
              <a:t>polypodioides</a:t>
            </a:r>
            <a:r>
              <a:rPr lang="en-US" i="1" dirty="0" smtClean="0"/>
              <a:t>, </a:t>
            </a:r>
            <a:r>
              <a:rPr lang="en-US" dirty="0" smtClean="0"/>
              <a:t>growing as an epiphyte on a juniper trunk in Arkansas</a:t>
            </a:r>
            <a:endParaRPr lang="ru-RU"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Needles KS"/>
          <p:cNvPicPr>
            <a:picLocks noChangeAspect="1" noChangeArrowheads="1"/>
          </p:cNvPicPr>
          <p:nvPr/>
        </p:nvPicPr>
        <p:blipFill>
          <a:blip r:embed="rId2" cstate="print"/>
          <a:srcRect/>
          <a:stretch>
            <a:fillRect/>
          </a:stretch>
        </p:blipFill>
        <p:spPr bwMode="auto">
          <a:xfrm>
            <a:off x="1905000" y="0"/>
            <a:ext cx="7239000" cy="5743575"/>
          </a:xfrm>
          <a:prstGeom prst="rect">
            <a:avLst/>
          </a:prstGeom>
          <a:noFill/>
        </p:spPr>
      </p:pic>
      <p:sp>
        <p:nvSpPr>
          <p:cNvPr id="28675" name="Rectangle 3"/>
          <p:cNvSpPr>
            <a:spLocks noChangeArrowheads="1"/>
          </p:cNvSpPr>
          <p:nvPr/>
        </p:nvSpPr>
        <p:spPr bwMode="auto">
          <a:xfrm>
            <a:off x="5334000" y="2971800"/>
            <a:ext cx="1752600" cy="533400"/>
          </a:xfrm>
          <a:prstGeom prst="rect">
            <a:avLst/>
          </a:prstGeom>
          <a:noFill/>
          <a:ln w="9525">
            <a:noFill/>
            <a:miter lim="800000"/>
            <a:headEnd/>
            <a:tailEnd/>
          </a:ln>
          <a:effectLst/>
        </p:spPr>
        <p:txBody>
          <a:bodyPr anchor="ctr"/>
          <a:lstStyle/>
          <a:p>
            <a:pPr algn="ctr"/>
            <a:r>
              <a:rPr lang="en-GB" sz="2000" b="1" i="1">
                <a:effectLst>
                  <a:outerShdw blurRad="38100" dist="38100" dir="2700000" algn="tl">
                    <a:srgbClr val="FFFFFF"/>
                  </a:outerShdw>
                </a:effectLst>
                <a:latin typeface="Georgia" pitchFamily="18" charset="0"/>
              </a:rPr>
              <a:t> </a:t>
            </a:r>
            <a:r>
              <a:rPr lang="en-JM" sz="2400" b="1">
                <a:effectLst>
                  <a:outerShdw blurRad="38100" dist="38100" dir="2700000" algn="tl">
                    <a:srgbClr val="FFFFFF"/>
                  </a:outerShdw>
                </a:effectLst>
                <a:latin typeface="Georgia" pitchFamily="18" charset="0"/>
              </a:rPr>
              <a:t>needles</a:t>
            </a:r>
            <a:endParaRPr lang="en-GB" sz="2400">
              <a:effectLst>
                <a:outerShdw blurRad="38100" dist="38100" dir="2700000" algn="tl">
                  <a:srgbClr val="FFFFFF"/>
                </a:outerShdw>
              </a:effectLst>
              <a:latin typeface="Georgia" pitchFamily="18" charset="0"/>
            </a:endParaRPr>
          </a:p>
        </p:txBody>
      </p:sp>
      <p:sp>
        <p:nvSpPr>
          <p:cNvPr id="28676" name="Rectangle 4"/>
          <p:cNvSpPr>
            <a:spLocks noChangeArrowheads="1"/>
          </p:cNvSpPr>
          <p:nvPr/>
        </p:nvSpPr>
        <p:spPr bwMode="auto">
          <a:xfrm>
            <a:off x="152400" y="4648200"/>
            <a:ext cx="1828800" cy="533400"/>
          </a:xfrm>
          <a:prstGeom prst="rect">
            <a:avLst/>
          </a:prstGeom>
          <a:solidFill>
            <a:schemeClr val="bg1"/>
          </a:solidFill>
          <a:ln w="9525">
            <a:noFill/>
            <a:miter lim="800000"/>
            <a:headEnd/>
            <a:tailEnd/>
          </a:ln>
          <a:effectLst/>
        </p:spPr>
        <p:txBody>
          <a:bodyPr anchor="ctr"/>
          <a:lstStyle/>
          <a:p>
            <a:pPr algn="r"/>
            <a:r>
              <a:rPr lang="en-GB" sz="2000" b="1" i="1" dirty="0">
                <a:latin typeface="Georgia" pitchFamily="18" charset="0"/>
              </a:rPr>
              <a:t> </a:t>
            </a:r>
            <a:r>
              <a:rPr lang="en-JM" sz="2000" b="1" dirty="0">
                <a:latin typeface="Georgia" pitchFamily="18" charset="0"/>
              </a:rPr>
              <a:t>dwarf shoot</a:t>
            </a:r>
            <a:endParaRPr lang="en-GB" sz="2000" b="1" dirty="0">
              <a:latin typeface="Georgia" pitchFamily="18" charset="0"/>
            </a:endParaRPr>
          </a:p>
        </p:txBody>
      </p:sp>
      <p:sp>
        <p:nvSpPr>
          <p:cNvPr id="28677" name="AutoShape 5"/>
          <p:cNvSpPr>
            <a:spLocks noChangeArrowheads="1"/>
          </p:cNvSpPr>
          <p:nvPr/>
        </p:nvSpPr>
        <p:spPr bwMode="auto">
          <a:xfrm>
            <a:off x="1981200" y="4800600"/>
            <a:ext cx="762000" cy="228600"/>
          </a:xfrm>
          <a:prstGeom prst="rightArrow">
            <a:avLst>
              <a:gd name="adj1" fmla="val 50000"/>
              <a:gd name="adj2" fmla="val 83333"/>
            </a:avLst>
          </a:prstGeom>
          <a:solidFill>
            <a:srgbClr val="FFFF00"/>
          </a:solidFill>
          <a:ln w="9525">
            <a:solidFill>
              <a:schemeClr val="tx1"/>
            </a:solidFill>
            <a:miter lim="800000"/>
            <a:headEnd/>
            <a:tailEnd/>
          </a:ln>
          <a:effectLst/>
        </p:spPr>
        <p:txBody>
          <a:bodyPr wrap="none" anchor="ctr"/>
          <a:lstStyle/>
          <a:p>
            <a:endParaRPr lang="ru-RU"/>
          </a:p>
        </p:txBody>
      </p:sp>
      <p:sp>
        <p:nvSpPr>
          <p:cNvPr id="28678" name="AutoShape 6"/>
          <p:cNvSpPr>
            <a:spLocks noChangeArrowheads="1"/>
          </p:cNvSpPr>
          <p:nvPr/>
        </p:nvSpPr>
        <p:spPr bwMode="auto">
          <a:xfrm rot="13566254">
            <a:off x="2552700" y="5829300"/>
            <a:ext cx="762000" cy="228600"/>
          </a:xfrm>
          <a:prstGeom prst="rightArrow">
            <a:avLst>
              <a:gd name="adj1" fmla="val 50000"/>
              <a:gd name="adj2" fmla="val 83333"/>
            </a:avLst>
          </a:prstGeom>
          <a:solidFill>
            <a:srgbClr val="FFFF00"/>
          </a:solidFill>
          <a:ln w="9525">
            <a:solidFill>
              <a:schemeClr val="tx1"/>
            </a:solidFill>
            <a:miter lim="800000"/>
            <a:headEnd/>
            <a:tailEnd/>
          </a:ln>
          <a:effectLst/>
        </p:spPr>
        <p:txBody>
          <a:bodyPr wrap="none" anchor="ctr"/>
          <a:lstStyle/>
          <a:p>
            <a:endParaRPr lang="ru-RU"/>
          </a:p>
        </p:txBody>
      </p:sp>
      <p:sp>
        <p:nvSpPr>
          <p:cNvPr id="28679" name="Rectangle 7"/>
          <p:cNvSpPr>
            <a:spLocks noChangeArrowheads="1"/>
          </p:cNvSpPr>
          <p:nvPr/>
        </p:nvSpPr>
        <p:spPr bwMode="auto">
          <a:xfrm>
            <a:off x="3200400" y="5791200"/>
            <a:ext cx="2971800" cy="1066800"/>
          </a:xfrm>
          <a:prstGeom prst="rect">
            <a:avLst/>
          </a:prstGeom>
          <a:solidFill>
            <a:schemeClr val="bg1"/>
          </a:solidFill>
          <a:ln w="9525">
            <a:noFill/>
            <a:miter lim="800000"/>
            <a:headEnd/>
            <a:tailEnd/>
          </a:ln>
          <a:effectLst/>
        </p:spPr>
        <p:txBody>
          <a:bodyPr anchor="ctr"/>
          <a:lstStyle/>
          <a:p>
            <a:r>
              <a:rPr lang="en-GB" sz="2000" b="1" i="1">
                <a:latin typeface="Georgia" pitchFamily="18" charset="0"/>
              </a:rPr>
              <a:t> </a:t>
            </a:r>
            <a:r>
              <a:rPr lang="en-JM" sz="2000" b="1">
                <a:latin typeface="Georgia" pitchFamily="18" charset="0"/>
              </a:rPr>
              <a:t>branch of unlimited growth/long shoot</a:t>
            </a:r>
            <a:endParaRPr lang="en-GB" sz="2000" b="1">
              <a:latin typeface="Georgia" pitchFamily="18" charset="0"/>
            </a:endParaRPr>
          </a:p>
        </p:txBody>
      </p:sp>
      <p:sp>
        <p:nvSpPr>
          <p:cNvPr id="28680" name="Rectangle 8"/>
          <p:cNvSpPr>
            <a:spLocks noChangeArrowheads="1"/>
          </p:cNvSpPr>
          <p:nvPr/>
        </p:nvSpPr>
        <p:spPr bwMode="auto">
          <a:xfrm>
            <a:off x="914400" y="1524000"/>
            <a:ext cx="990600" cy="533400"/>
          </a:xfrm>
          <a:prstGeom prst="rect">
            <a:avLst/>
          </a:prstGeom>
          <a:noFill/>
          <a:ln w="9525">
            <a:noFill/>
            <a:miter lim="800000"/>
            <a:headEnd/>
            <a:tailEnd/>
          </a:ln>
          <a:effectLst/>
        </p:spPr>
        <p:txBody>
          <a:bodyPr anchor="ctr"/>
          <a:lstStyle/>
          <a:p>
            <a:pPr algn="r"/>
            <a:r>
              <a:rPr lang="en-GB" sz="2000" b="1" i="1" dirty="0">
                <a:latin typeface="Georgia" pitchFamily="18" charset="0"/>
              </a:rPr>
              <a:t> </a:t>
            </a:r>
            <a:r>
              <a:rPr lang="en-GB" sz="2000" b="1" dirty="0">
                <a:latin typeface="Georgia" pitchFamily="18" charset="0"/>
              </a:rPr>
              <a:t>thick </a:t>
            </a:r>
          </a:p>
          <a:p>
            <a:pPr algn="r"/>
            <a:r>
              <a:rPr lang="en-JM" sz="2000" b="1" dirty="0">
                <a:latin typeface="Georgia" pitchFamily="18" charset="0"/>
              </a:rPr>
              <a:t>stem</a:t>
            </a:r>
            <a:endParaRPr lang="en-GB" sz="2000" b="1" dirty="0">
              <a:latin typeface="Georgia" pitchFamily="18" charset="0"/>
            </a:endParaRPr>
          </a:p>
        </p:txBody>
      </p:sp>
      <p:sp>
        <p:nvSpPr>
          <p:cNvPr id="28682" name="AutoShape 10"/>
          <p:cNvSpPr>
            <a:spLocks noChangeArrowheads="1"/>
          </p:cNvSpPr>
          <p:nvPr/>
        </p:nvSpPr>
        <p:spPr bwMode="auto">
          <a:xfrm>
            <a:off x="1828800" y="1752600"/>
            <a:ext cx="1219200" cy="228600"/>
          </a:xfrm>
          <a:prstGeom prst="rightArrow">
            <a:avLst>
              <a:gd name="adj1" fmla="val 50000"/>
              <a:gd name="adj2" fmla="val 133333"/>
            </a:avLst>
          </a:prstGeom>
          <a:solidFill>
            <a:srgbClr val="FFFF00"/>
          </a:solidFill>
          <a:ln w="9525">
            <a:solidFill>
              <a:schemeClr val="tx1"/>
            </a:solidFill>
            <a:miter lim="800000"/>
            <a:headEnd/>
            <a:tailEnd/>
          </a:ln>
          <a:effectLst/>
        </p:spPr>
        <p:txBody>
          <a:bodyPr wrap="none" anchor="ctr"/>
          <a:lstStyle/>
          <a:p>
            <a:endParaRPr lang="ru-RU"/>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124744"/>
            <a:ext cx="7920880" cy="4893647"/>
          </a:xfrm>
          <a:prstGeom prst="rect">
            <a:avLst/>
          </a:prstGeom>
        </p:spPr>
        <p:txBody>
          <a:bodyPr wrap="square">
            <a:spAutoFit/>
          </a:bodyPr>
          <a:lstStyle/>
          <a:p>
            <a:pPr indent="447675" algn="just"/>
            <a:r>
              <a:rPr lang="en-US" sz="2400" dirty="0" smtClean="0"/>
              <a:t>In pine as in other vascular plants, the </a:t>
            </a:r>
            <a:r>
              <a:rPr lang="en-US" sz="2400" b="1" dirty="0" err="1" smtClean="0">
                <a:solidFill>
                  <a:schemeClr val="accent1">
                    <a:lumMod val="75000"/>
                  </a:schemeClr>
                </a:solidFill>
              </a:rPr>
              <a:t>sporophyte</a:t>
            </a:r>
            <a:r>
              <a:rPr lang="en-US" sz="2400" dirty="0" smtClean="0"/>
              <a:t> (the spore-producing generation), or pine tree is the dominant generation. The </a:t>
            </a:r>
            <a:r>
              <a:rPr lang="en-US" sz="2400" dirty="0" err="1" smtClean="0"/>
              <a:t>sporophyte</a:t>
            </a:r>
            <a:r>
              <a:rPr lang="en-US" sz="2400" dirty="0" smtClean="0"/>
              <a:t> bears two types of reproductive structures referred to as “male” and “female” cones. </a:t>
            </a:r>
          </a:p>
          <a:p>
            <a:pPr indent="447675" algn="just"/>
            <a:r>
              <a:rPr lang="en-US" sz="2400" dirty="0" smtClean="0"/>
              <a:t>Each </a:t>
            </a:r>
            <a:r>
              <a:rPr lang="en-US" sz="2400" b="1" dirty="0" smtClean="0">
                <a:solidFill>
                  <a:schemeClr val="accent1">
                    <a:lumMod val="75000"/>
                  </a:schemeClr>
                </a:solidFill>
              </a:rPr>
              <a:t>con</a:t>
            </a:r>
            <a:r>
              <a:rPr lang="en-US" sz="2400" b="1" dirty="0" smtClean="0"/>
              <a:t>e</a:t>
            </a:r>
            <a:r>
              <a:rPr lang="en-US" sz="2400" dirty="0" smtClean="0"/>
              <a:t> is considered to be a modified branch with a number of modified leaves, called </a:t>
            </a:r>
            <a:r>
              <a:rPr lang="en-US" sz="2400" b="1" dirty="0" smtClean="0">
                <a:solidFill>
                  <a:schemeClr val="accent1">
                    <a:lumMod val="75000"/>
                  </a:schemeClr>
                </a:solidFill>
              </a:rPr>
              <a:t>scales</a:t>
            </a:r>
            <a:r>
              <a:rPr lang="en-US" sz="2400" dirty="0" smtClean="0"/>
              <a:t> or </a:t>
            </a:r>
            <a:r>
              <a:rPr lang="en-US" sz="2400" b="1" dirty="0" err="1" smtClean="0">
                <a:solidFill>
                  <a:schemeClr val="accent1">
                    <a:lumMod val="75000"/>
                  </a:schemeClr>
                </a:solidFill>
              </a:rPr>
              <a:t>sporophylls</a:t>
            </a:r>
            <a:r>
              <a:rPr lang="en-US" sz="2400" dirty="0" smtClean="0">
                <a:solidFill>
                  <a:schemeClr val="accent1">
                    <a:lumMod val="75000"/>
                  </a:schemeClr>
                </a:solidFill>
              </a:rPr>
              <a:t>.</a:t>
            </a:r>
            <a:r>
              <a:rPr lang="en-US" sz="2400" dirty="0" smtClean="0"/>
              <a:t> Each </a:t>
            </a:r>
            <a:r>
              <a:rPr lang="en-US" sz="2400" dirty="0" err="1" smtClean="0"/>
              <a:t>sporophyll</a:t>
            </a:r>
            <a:r>
              <a:rPr lang="en-US" sz="2400" dirty="0" smtClean="0"/>
              <a:t> bears a structure called a </a:t>
            </a:r>
            <a:r>
              <a:rPr lang="en-US" sz="2400" b="1" dirty="0" smtClean="0">
                <a:solidFill>
                  <a:schemeClr val="accent1">
                    <a:lumMod val="75000"/>
                  </a:schemeClr>
                </a:solidFill>
              </a:rPr>
              <a:t>sporangium</a:t>
            </a:r>
            <a:r>
              <a:rPr lang="en-US" sz="2400" dirty="0" smtClean="0"/>
              <a:t> in which the spores are produced. Unlike the ferns, in gymnosperms the spores as well as the gametes come in two sizes: separate </a:t>
            </a:r>
            <a:r>
              <a:rPr lang="en-US" sz="2400" b="1" dirty="0" smtClean="0">
                <a:solidFill>
                  <a:schemeClr val="accent1">
                    <a:lumMod val="75000"/>
                  </a:schemeClr>
                </a:solidFill>
              </a:rPr>
              <a:t>microspores</a:t>
            </a:r>
            <a:r>
              <a:rPr lang="en-US" sz="2400" dirty="0" smtClean="0"/>
              <a:t> (produced in </a:t>
            </a:r>
            <a:r>
              <a:rPr lang="en-US" sz="2400" b="1" dirty="0" err="1" smtClean="0">
                <a:solidFill>
                  <a:schemeClr val="accent1">
                    <a:lumMod val="75000"/>
                  </a:schemeClr>
                </a:solidFill>
              </a:rPr>
              <a:t>microsporangia</a:t>
            </a:r>
            <a:r>
              <a:rPr lang="en-US" sz="2400" dirty="0" smtClean="0">
                <a:solidFill>
                  <a:schemeClr val="accent1">
                    <a:lumMod val="75000"/>
                  </a:schemeClr>
                </a:solidFill>
              </a:rPr>
              <a:t>,</a:t>
            </a:r>
            <a:r>
              <a:rPr lang="en-US" sz="2400" dirty="0" smtClean="0"/>
              <a:t> and which develop into male gametophytes) and </a:t>
            </a:r>
            <a:r>
              <a:rPr lang="en-US" sz="2400" b="1" dirty="0" smtClean="0">
                <a:solidFill>
                  <a:schemeClr val="accent1">
                    <a:lumMod val="75000"/>
                  </a:schemeClr>
                </a:solidFill>
              </a:rPr>
              <a:t>megaspores</a:t>
            </a:r>
            <a:r>
              <a:rPr lang="en-US" sz="2400" dirty="0" smtClean="0"/>
              <a:t> (produced in </a:t>
            </a:r>
            <a:r>
              <a:rPr lang="en-US" sz="2400" b="1" dirty="0" err="1" smtClean="0">
                <a:solidFill>
                  <a:schemeClr val="accent1">
                    <a:lumMod val="75000"/>
                  </a:schemeClr>
                </a:solidFill>
              </a:rPr>
              <a:t>megasporangia</a:t>
            </a:r>
            <a:r>
              <a:rPr lang="en-US" sz="2400" dirty="0" smtClean="0"/>
              <a:t>, and which develop into female gametophytes) — (</a:t>
            </a:r>
            <a:r>
              <a:rPr lang="en-US" sz="2400" b="1" dirty="0" smtClean="0">
                <a:solidFill>
                  <a:schemeClr val="accent1">
                    <a:lumMod val="75000"/>
                  </a:schemeClr>
                </a:solidFill>
              </a:rPr>
              <a:t>micro</a:t>
            </a:r>
            <a:r>
              <a:rPr lang="en-US" sz="2400" dirty="0" smtClean="0"/>
              <a:t> = small; </a:t>
            </a:r>
            <a:r>
              <a:rPr lang="en-US" sz="2400" b="1" dirty="0" smtClean="0">
                <a:solidFill>
                  <a:schemeClr val="accent1">
                    <a:lumMod val="75000"/>
                  </a:schemeClr>
                </a:solidFill>
              </a:rPr>
              <a:t>mega</a:t>
            </a:r>
            <a:r>
              <a:rPr lang="en-US" sz="2400" dirty="0" smtClean="0"/>
              <a:t> = large, great). </a:t>
            </a:r>
            <a:endParaRPr lang="ru-RU" sz="2400" dirty="0"/>
          </a:p>
        </p:txBody>
      </p:sp>
      <p:sp>
        <p:nvSpPr>
          <p:cNvPr id="3" name="Rectangle 4"/>
          <p:cNvSpPr txBox="1">
            <a:spLocks noChangeArrowheads="1"/>
          </p:cNvSpPr>
          <p:nvPr/>
        </p:nvSpPr>
        <p:spPr>
          <a:xfrm>
            <a:off x="323528" y="404664"/>
            <a:ext cx="8229600" cy="836712"/>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err="1" smtClean="0">
                <a:ln>
                  <a:noFill/>
                </a:ln>
                <a:solidFill>
                  <a:schemeClr val="accent1">
                    <a:lumMod val="75000"/>
                  </a:schemeClr>
                </a:solidFill>
                <a:effectLst/>
                <a:uLnTx/>
                <a:uFillTx/>
                <a:latin typeface="+mj-lt"/>
                <a:ea typeface="+mj-ea"/>
                <a:cs typeface="+mj-cs"/>
              </a:rPr>
              <a:t>Pinaceae</a:t>
            </a:r>
            <a:r>
              <a:rPr kumimoji="0" lang="en-US" sz="3200" b="1" i="0" u="none" strike="noStrike" kern="1200" cap="none" spc="0" normalizeH="0" baseline="0" noProof="0" dirty="0" smtClean="0">
                <a:ln>
                  <a:noFill/>
                </a:ln>
                <a:solidFill>
                  <a:schemeClr val="accent1">
                    <a:lumMod val="75000"/>
                  </a:schemeClr>
                </a:solidFill>
                <a:effectLst/>
                <a:uLnTx/>
                <a:uFillTx/>
                <a:latin typeface="+mj-lt"/>
                <a:ea typeface="+mj-ea"/>
                <a:cs typeface="+mj-cs"/>
              </a:rPr>
              <a:t> - Reproduction</a:t>
            </a:r>
            <a:endParaRPr kumimoji="0" lang="en-US" sz="3200" b="1" i="0"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124744"/>
            <a:ext cx="3960440" cy="4524315"/>
          </a:xfrm>
          <a:prstGeom prst="rect">
            <a:avLst/>
          </a:prstGeom>
        </p:spPr>
        <p:txBody>
          <a:bodyPr wrap="square">
            <a:spAutoFit/>
          </a:bodyPr>
          <a:lstStyle/>
          <a:p>
            <a:pPr indent="447675" algn="just"/>
            <a:r>
              <a:rPr lang="en-US" sz="2400" dirty="0" smtClean="0"/>
              <a:t>The “male” (staminate) cones typically are found in clusters at the tips of lower, side (lateral) branches, and usually take several years to develop. In these cones, the modified leaves are called </a:t>
            </a:r>
            <a:r>
              <a:rPr lang="en-US" sz="2400" b="1" dirty="0" err="1" smtClean="0"/>
              <a:t>microsporophylls</a:t>
            </a:r>
            <a:r>
              <a:rPr lang="en-US" sz="2400" dirty="0" smtClean="0"/>
              <a:t> (</a:t>
            </a:r>
            <a:r>
              <a:rPr lang="en-US" sz="2400" b="1" dirty="0" err="1" smtClean="0"/>
              <a:t>phyll</a:t>
            </a:r>
            <a:r>
              <a:rPr lang="en-US" sz="2400" dirty="0" smtClean="0"/>
              <a:t> = leaf). Each microsporophyll bears two </a:t>
            </a:r>
            <a:r>
              <a:rPr lang="en-US" sz="2400" b="1" dirty="0" err="1" smtClean="0"/>
              <a:t>microsporangia</a:t>
            </a:r>
            <a:r>
              <a:rPr lang="en-US" sz="2400" dirty="0" smtClean="0"/>
              <a:t> within which the </a:t>
            </a:r>
            <a:r>
              <a:rPr lang="en-US" sz="2400" b="1" dirty="0" smtClean="0"/>
              <a:t>microspores</a:t>
            </a:r>
            <a:r>
              <a:rPr lang="en-US" sz="2400" dirty="0" smtClean="0"/>
              <a:t> are produced. </a:t>
            </a:r>
          </a:p>
        </p:txBody>
      </p:sp>
      <p:pic>
        <p:nvPicPr>
          <p:cNvPr id="3" name="Picture 2" descr="Older male cones KS">
            <a:hlinkClick r:id="rId2"/>
          </p:cNvPr>
          <p:cNvPicPr>
            <a:picLocks noChangeAspect="1" noChangeArrowheads="1"/>
          </p:cNvPicPr>
          <p:nvPr/>
        </p:nvPicPr>
        <p:blipFill>
          <a:blip r:embed="rId3" cstate="print"/>
          <a:srcRect/>
          <a:stretch>
            <a:fillRect/>
          </a:stretch>
        </p:blipFill>
        <p:spPr bwMode="auto">
          <a:xfrm>
            <a:off x="4932040" y="620688"/>
            <a:ext cx="3551000" cy="4320000"/>
          </a:xfrm>
          <a:prstGeom prst="rect">
            <a:avLst/>
          </a:prstGeom>
          <a:noFill/>
        </p:spPr>
      </p:pic>
      <p:sp>
        <p:nvSpPr>
          <p:cNvPr id="4" name="Rectangle 3"/>
          <p:cNvSpPr>
            <a:spLocks noChangeArrowheads="1"/>
          </p:cNvSpPr>
          <p:nvPr/>
        </p:nvSpPr>
        <p:spPr bwMode="auto">
          <a:xfrm>
            <a:off x="4932040" y="5013176"/>
            <a:ext cx="3888432" cy="936104"/>
          </a:xfrm>
          <a:prstGeom prst="rect">
            <a:avLst/>
          </a:prstGeom>
          <a:noFill/>
          <a:ln w="9525">
            <a:noFill/>
            <a:miter lim="800000"/>
            <a:headEnd/>
            <a:tailEnd/>
          </a:ln>
          <a:effectLst/>
        </p:spPr>
        <p:txBody>
          <a:bodyPr anchor="ctr"/>
          <a:lstStyle/>
          <a:p>
            <a:r>
              <a:rPr lang="en-GB" sz="2400" i="1" dirty="0">
                <a:latin typeface="Georgia" pitchFamily="18" charset="0"/>
              </a:rPr>
              <a:t> </a:t>
            </a:r>
            <a:r>
              <a:rPr lang="en-JM" sz="2000" dirty="0">
                <a:latin typeface="Georgia" pitchFamily="18" charset="0"/>
              </a:rPr>
              <a:t>Cluster of male </a:t>
            </a:r>
            <a:r>
              <a:rPr lang="en-JM" sz="2000" dirty="0" smtClean="0">
                <a:latin typeface="Georgia" pitchFamily="18" charset="0"/>
              </a:rPr>
              <a:t>cones on </a:t>
            </a:r>
            <a:r>
              <a:rPr lang="en-JM" sz="2000" dirty="0">
                <a:latin typeface="Georgia" pitchFamily="18" charset="0"/>
              </a:rPr>
              <a:t>apex of</a:t>
            </a:r>
          </a:p>
          <a:p>
            <a:r>
              <a:rPr lang="en-JM" sz="2000" b="1" i="1" dirty="0" err="1">
                <a:latin typeface="Georgia" pitchFamily="18" charset="0"/>
              </a:rPr>
              <a:t>Pinus</a:t>
            </a:r>
            <a:r>
              <a:rPr lang="en-JM" sz="2000" b="1" dirty="0">
                <a:latin typeface="Georgia" pitchFamily="18" charset="0"/>
              </a:rPr>
              <a:t> </a:t>
            </a:r>
            <a:r>
              <a:rPr lang="en-JM" sz="2000" dirty="0">
                <a:latin typeface="Georgia" pitchFamily="18" charset="0"/>
              </a:rPr>
              <a:t>stem</a:t>
            </a:r>
            <a:endParaRPr lang="en-GB" sz="2000" dirty="0">
              <a:latin typeface="Georgia"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620688"/>
            <a:ext cx="4320480" cy="5509200"/>
          </a:xfrm>
          <a:prstGeom prst="rect">
            <a:avLst/>
          </a:prstGeom>
        </p:spPr>
        <p:txBody>
          <a:bodyPr wrap="square">
            <a:spAutoFit/>
          </a:bodyPr>
          <a:lstStyle/>
          <a:p>
            <a:pPr indent="447675" algn="just"/>
            <a:r>
              <a:rPr lang="en-US" sz="2200" dirty="0" smtClean="0"/>
              <a:t>Within the </a:t>
            </a:r>
            <a:r>
              <a:rPr lang="en-US" sz="2200" dirty="0" err="1" smtClean="0"/>
              <a:t>microsporangia</a:t>
            </a:r>
            <a:r>
              <a:rPr lang="en-US" sz="2200" dirty="0" smtClean="0"/>
              <a:t>, the </a:t>
            </a:r>
            <a:r>
              <a:rPr lang="en-US" sz="2200" b="1" dirty="0" smtClean="0"/>
              <a:t>microspore mother cells</a:t>
            </a:r>
            <a:r>
              <a:rPr lang="en-US" sz="2200" dirty="0" smtClean="0"/>
              <a:t> undergo meiosis to form four haploid microspores, the start of the male gametophyte generation (the pollen — note, pollen is not the same thing as sperm, rather it is a gametophyte). Still inside the microsporangium, each microspore divides and “grows” to form a four-celled (four nuclei, anyway) </a:t>
            </a:r>
            <a:r>
              <a:rPr lang="en-US" sz="2200" b="1" dirty="0" smtClean="0"/>
              <a:t>male gametophyte</a:t>
            </a:r>
            <a:r>
              <a:rPr lang="en-US" sz="2200" dirty="0" smtClean="0"/>
              <a:t>, also known as </a:t>
            </a:r>
            <a:r>
              <a:rPr lang="en-US" sz="2200" b="1" dirty="0" smtClean="0"/>
              <a:t>pollen</a:t>
            </a:r>
            <a:r>
              <a:rPr lang="en-US" sz="2200" dirty="0" smtClean="0"/>
              <a:t> which </a:t>
            </a:r>
            <a:r>
              <a:rPr lang="en-US" sz="2200" i="1" dirty="0" smtClean="0"/>
              <a:t>contains</a:t>
            </a:r>
            <a:r>
              <a:rPr lang="en-US" sz="2200" dirty="0" smtClean="0"/>
              <a:t> two sperm nuclei. A grain of pine pollen also has two large air sacs to make it buoyant in the wind. </a:t>
            </a:r>
            <a:endParaRPr lang="ru-RU" sz="2200" dirty="0"/>
          </a:p>
        </p:txBody>
      </p:sp>
      <p:pic>
        <p:nvPicPr>
          <p:cNvPr id="36868" name="Picture 4" descr="https://thumbs.dreamstime.com/z/structure-male-pollen-cone-pine-titles-isolated-white-background-structure-male-pollen-cone-pine-titles-120195879.jpg"/>
          <p:cNvPicPr>
            <a:picLocks noChangeAspect="1" noChangeArrowheads="1"/>
          </p:cNvPicPr>
          <p:nvPr/>
        </p:nvPicPr>
        <p:blipFill>
          <a:blip r:embed="rId2" cstate="print"/>
          <a:srcRect b="5990"/>
          <a:stretch>
            <a:fillRect/>
          </a:stretch>
        </p:blipFill>
        <p:spPr bwMode="auto">
          <a:xfrm>
            <a:off x="4860032" y="1268760"/>
            <a:ext cx="4106682" cy="4032000"/>
          </a:xfrm>
          <a:prstGeom prst="rect">
            <a:avLst/>
          </a:prstGeom>
          <a:noFill/>
        </p:spPr>
      </p:pic>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normAutofit/>
          </a:bodyPr>
          <a:lstStyle/>
          <a:p>
            <a:r>
              <a:rPr lang="en-US" sz="4000" b="1" dirty="0" err="1">
                <a:solidFill>
                  <a:schemeClr val="accent1">
                    <a:lumMod val="75000"/>
                  </a:schemeClr>
                </a:solidFill>
              </a:rPr>
              <a:t>Pinaceae</a:t>
            </a:r>
            <a:r>
              <a:rPr lang="en-US" sz="4000" b="1" dirty="0">
                <a:solidFill>
                  <a:schemeClr val="accent1">
                    <a:lumMod val="75000"/>
                  </a:schemeClr>
                </a:solidFill>
              </a:rPr>
              <a:t> - Reproduction</a:t>
            </a:r>
          </a:p>
        </p:txBody>
      </p:sp>
      <p:sp>
        <p:nvSpPr>
          <p:cNvPr id="121859" name="Rectangle 3"/>
          <p:cNvSpPr>
            <a:spLocks noGrp="1" noChangeArrowheads="1"/>
          </p:cNvSpPr>
          <p:nvPr>
            <p:ph type="body" idx="1"/>
          </p:nvPr>
        </p:nvSpPr>
        <p:spPr>
          <a:xfrm>
            <a:off x="457200" y="1600201"/>
            <a:ext cx="8229600" cy="2332856"/>
          </a:xfrm>
        </p:spPr>
        <p:txBody>
          <a:bodyPr/>
          <a:lstStyle/>
          <a:p>
            <a:r>
              <a:rPr lang="en-US" sz="2800" dirty="0"/>
              <a:t>Each microspore enters a megaspore via pollen tube </a:t>
            </a:r>
          </a:p>
          <a:p>
            <a:endParaRPr lang="en-US" sz="2800" dirty="0"/>
          </a:p>
          <a:p>
            <a:r>
              <a:rPr lang="en-US" sz="2800" dirty="0"/>
              <a:t>Reproduction process slow (takes usually 13 months on average to produce a new </a:t>
            </a:r>
            <a:r>
              <a:rPr lang="en-US" sz="2800" dirty="0" err="1"/>
              <a:t>sporophyte</a:t>
            </a:r>
            <a:r>
              <a:rPr lang="en-US" sz="2800" dirty="0"/>
              <a:t>)</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2469"/>
          <p:cNvPicPr>
            <a:picLocks noChangeAspect="1" noChangeArrowheads="1"/>
          </p:cNvPicPr>
          <p:nvPr/>
        </p:nvPicPr>
        <p:blipFill>
          <a:blip r:embed="rId2" cstate="print"/>
          <a:srcRect/>
          <a:stretch>
            <a:fillRect/>
          </a:stretch>
        </p:blipFill>
        <p:spPr bwMode="auto">
          <a:xfrm>
            <a:off x="0" y="0"/>
            <a:ext cx="9144000" cy="6091238"/>
          </a:xfrm>
          <a:prstGeom prst="rect">
            <a:avLst/>
          </a:prstGeom>
          <a:noFill/>
        </p:spPr>
      </p:pic>
      <p:sp>
        <p:nvSpPr>
          <p:cNvPr id="9219" name="Rectangle 3"/>
          <p:cNvSpPr>
            <a:spLocks noChangeArrowheads="1"/>
          </p:cNvSpPr>
          <p:nvPr/>
        </p:nvSpPr>
        <p:spPr bwMode="auto">
          <a:xfrm>
            <a:off x="1905000" y="6096000"/>
            <a:ext cx="6172200" cy="762000"/>
          </a:xfrm>
          <a:prstGeom prst="rect">
            <a:avLst/>
          </a:prstGeom>
          <a:noFill/>
          <a:ln w="9525">
            <a:noFill/>
            <a:miter lim="800000"/>
            <a:headEnd/>
            <a:tailEnd/>
          </a:ln>
          <a:effectLst/>
        </p:spPr>
        <p:txBody>
          <a:bodyPr anchor="ctr"/>
          <a:lstStyle/>
          <a:p>
            <a:pPr algn="ctr"/>
            <a:r>
              <a:rPr lang="en-GB" sz="2400" b="1">
                <a:latin typeface="Georgia" pitchFamily="18" charset="0"/>
              </a:rPr>
              <a:t> </a:t>
            </a:r>
            <a:r>
              <a:rPr lang="en-JM" sz="2400" b="1">
                <a:latin typeface="Georgia" pitchFamily="18" charset="0"/>
              </a:rPr>
              <a:t>Pollen (male) cones of</a:t>
            </a:r>
            <a:r>
              <a:rPr lang="en-JM" sz="2400" b="1" i="1">
                <a:latin typeface="Georgia" pitchFamily="18" charset="0"/>
              </a:rPr>
              <a:t> Pinus taeda</a:t>
            </a:r>
            <a:endParaRPr lang="en-GB" sz="2400" i="1">
              <a:latin typeface="Georgia" pitchFamily="18" charset="0"/>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1916832"/>
            <a:ext cx="7632848" cy="3416320"/>
          </a:xfrm>
          <a:prstGeom prst="rect">
            <a:avLst/>
          </a:prstGeom>
        </p:spPr>
        <p:txBody>
          <a:bodyPr wrap="square">
            <a:spAutoFit/>
          </a:bodyPr>
          <a:lstStyle/>
          <a:p>
            <a:pPr indent="447675" algn="just"/>
            <a:r>
              <a:rPr lang="en-US" sz="2400" dirty="0" smtClean="0"/>
              <a:t>Soon after meiosis, each microspore undergoes two </a:t>
            </a:r>
            <a:r>
              <a:rPr lang="en-US" sz="2400" dirty="0" smtClean="0"/>
              <a:t>subsequent </a:t>
            </a:r>
            <a:r>
              <a:rPr lang="en-US" sz="2400" dirty="0" smtClean="0"/>
              <a:t>mitotic </a:t>
            </a:r>
            <a:r>
              <a:rPr lang="en-US" sz="2400" dirty="0" smtClean="0"/>
              <a:t>divisions to form a four-celled </a:t>
            </a:r>
            <a:r>
              <a:rPr lang="en-US" sz="2400" b="1" dirty="0" smtClean="0">
                <a:solidFill>
                  <a:schemeClr val="accent1">
                    <a:lumMod val="75000"/>
                  </a:schemeClr>
                </a:solidFill>
              </a:rPr>
              <a:t>male</a:t>
            </a:r>
            <a:r>
              <a:rPr lang="en-US" sz="2400" b="1" dirty="0" smtClean="0"/>
              <a:t> </a:t>
            </a:r>
            <a:r>
              <a:rPr lang="en-US" sz="2400" b="1" dirty="0" smtClean="0">
                <a:solidFill>
                  <a:schemeClr val="accent1">
                    <a:lumMod val="75000"/>
                  </a:schemeClr>
                </a:solidFill>
              </a:rPr>
              <a:t>gametophyte</a:t>
            </a:r>
            <a:r>
              <a:rPr lang="en-US" sz="2400" dirty="0" smtClean="0">
                <a:solidFill>
                  <a:schemeClr val="accent1">
                    <a:lumMod val="75000"/>
                  </a:schemeClr>
                </a:solidFill>
              </a:rPr>
              <a:t> or </a:t>
            </a:r>
            <a:r>
              <a:rPr lang="en-US" sz="2400" b="1" dirty="0" smtClean="0">
                <a:solidFill>
                  <a:schemeClr val="accent1">
                    <a:lumMod val="75000"/>
                  </a:schemeClr>
                </a:solidFill>
              </a:rPr>
              <a:t>pollen</a:t>
            </a:r>
            <a:r>
              <a:rPr lang="en-US" sz="2400" dirty="0" smtClean="0">
                <a:solidFill>
                  <a:schemeClr val="accent1">
                    <a:lumMod val="75000"/>
                  </a:schemeClr>
                </a:solidFill>
              </a:rPr>
              <a:t> </a:t>
            </a:r>
            <a:r>
              <a:rPr lang="en-US" sz="2400" dirty="0" smtClean="0"/>
              <a:t>grain. These four cells include two, small, flat </a:t>
            </a:r>
            <a:r>
              <a:rPr lang="en-US" sz="2400" dirty="0" err="1" smtClean="0"/>
              <a:t>prothallial</a:t>
            </a:r>
            <a:r>
              <a:rPr lang="en-US" sz="2400" dirty="0" smtClean="0"/>
              <a:t> cells, a large tube cell, and a generative cell (which will form the sperm nuclei).</a:t>
            </a:r>
          </a:p>
          <a:p>
            <a:pPr indent="447675" algn="just"/>
            <a:r>
              <a:rPr lang="en-US" sz="2400" b="1" dirty="0" smtClean="0">
                <a:solidFill>
                  <a:schemeClr val="accent1">
                    <a:lumMod val="75000"/>
                  </a:schemeClr>
                </a:solidFill>
              </a:rPr>
              <a:t>Pollination</a:t>
            </a:r>
            <a:r>
              <a:rPr lang="en-US" sz="2400" dirty="0" smtClean="0"/>
              <a:t> is the transfer of the </a:t>
            </a:r>
            <a:r>
              <a:rPr lang="en-US" sz="2400" i="1" dirty="0" smtClean="0"/>
              <a:t>whole male gametophyte</a:t>
            </a:r>
            <a:r>
              <a:rPr lang="en-US" sz="2400" dirty="0" smtClean="0"/>
              <a:t> to the female plant. In pine, the pollen is blown by wind. Note that this is NOT the equivalent of fertilization — that must still occur later! </a:t>
            </a:r>
            <a:endParaRPr lang="ru-RU" sz="2400" dirty="0"/>
          </a:p>
        </p:txBody>
      </p:sp>
      <p:sp>
        <p:nvSpPr>
          <p:cNvPr id="3" name="Прямоугольник 2"/>
          <p:cNvSpPr/>
          <p:nvPr/>
        </p:nvSpPr>
        <p:spPr>
          <a:xfrm>
            <a:off x="1475656" y="764704"/>
            <a:ext cx="5760640" cy="584775"/>
          </a:xfrm>
          <a:prstGeom prst="rect">
            <a:avLst/>
          </a:prstGeom>
        </p:spPr>
        <p:txBody>
          <a:bodyPr wrap="square">
            <a:spAutoFit/>
          </a:bodyPr>
          <a:lstStyle/>
          <a:p>
            <a:pPr algn="ctr"/>
            <a:r>
              <a:rPr lang="en-US" sz="3200" b="1" dirty="0" smtClean="0">
                <a:solidFill>
                  <a:schemeClr val="accent1">
                    <a:lumMod val="75000"/>
                  </a:schemeClr>
                </a:solidFill>
              </a:rPr>
              <a:t>Male Gametophyte</a:t>
            </a:r>
            <a:endParaRPr lang="en-US" sz="3200" b="1" dirty="0">
              <a:solidFill>
                <a:schemeClr val="accent1">
                  <a:lumMod val="75000"/>
                </a:schemeClr>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Grp="1" noChangeArrowheads="1"/>
          </p:cNvSpPr>
          <p:nvPr>
            <p:ph type="title"/>
          </p:nvPr>
        </p:nvSpPr>
        <p:spPr/>
        <p:txBody>
          <a:bodyPr/>
          <a:lstStyle/>
          <a:p>
            <a:r>
              <a:rPr lang="en-US" sz="3600" b="1" dirty="0"/>
              <a:t>Microgamete Development in Conifers</a:t>
            </a:r>
          </a:p>
        </p:txBody>
      </p:sp>
      <p:sp>
        <p:nvSpPr>
          <p:cNvPr id="52229" name="Rectangle 5"/>
          <p:cNvSpPr>
            <a:spLocks noGrp="1" noChangeArrowheads="1"/>
          </p:cNvSpPr>
          <p:nvPr>
            <p:ph type="body" idx="1"/>
          </p:nvPr>
        </p:nvSpPr>
        <p:spPr>
          <a:xfrm>
            <a:off x="1187624" y="1556792"/>
            <a:ext cx="7239000" cy="4032448"/>
          </a:xfrm>
        </p:spPr>
        <p:txBody>
          <a:bodyPr/>
          <a:lstStyle/>
          <a:p>
            <a:pPr>
              <a:lnSpc>
                <a:spcPct val="80000"/>
              </a:lnSpc>
            </a:pPr>
            <a:r>
              <a:rPr lang="en-GB" sz="2400" dirty="0"/>
              <a:t>The pollen grains do not immediately start germinating on reaching the </a:t>
            </a:r>
            <a:r>
              <a:rPr lang="en-GB" sz="2400" dirty="0" err="1"/>
              <a:t>nucellus</a:t>
            </a:r>
            <a:r>
              <a:rPr lang="en-GB" sz="2400" dirty="0"/>
              <a:t>. </a:t>
            </a:r>
          </a:p>
          <a:p>
            <a:pPr>
              <a:lnSpc>
                <a:spcPct val="80000"/>
              </a:lnSpc>
            </a:pPr>
            <a:endParaRPr lang="en-GB" sz="1200" dirty="0"/>
          </a:p>
          <a:p>
            <a:pPr>
              <a:lnSpc>
                <a:spcPct val="80000"/>
              </a:lnSpc>
            </a:pPr>
            <a:r>
              <a:rPr lang="en-GB" sz="2400" dirty="0"/>
              <a:t>In </a:t>
            </a:r>
            <a:r>
              <a:rPr lang="en-GB" sz="2400" dirty="0" err="1"/>
              <a:t>Pinaceae</a:t>
            </a:r>
            <a:r>
              <a:rPr lang="en-GB" sz="2400" dirty="0"/>
              <a:t> it rests for about a year after the migration of the tube nucleus into the pollen tube (soon after pollination). </a:t>
            </a:r>
          </a:p>
          <a:p>
            <a:pPr>
              <a:lnSpc>
                <a:spcPct val="80000"/>
              </a:lnSpc>
            </a:pPr>
            <a:endParaRPr lang="en-GB" sz="1200" dirty="0"/>
          </a:p>
          <a:p>
            <a:pPr>
              <a:lnSpc>
                <a:spcPct val="80000"/>
              </a:lnSpc>
            </a:pPr>
            <a:r>
              <a:rPr lang="en-GB" sz="2400" dirty="0"/>
              <a:t>It is during the next spring that the generative cell divides into sterile (stalk) cell and </a:t>
            </a:r>
            <a:r>
              <a:rPr lang="en-GB" sz="2400" dirty="0" err="1"/>
              <a:t>spermatogenous</a:t>
            </a:r>
            <a:r>
              <a:rPr lang="en-GB" sz="2400" dirty="0"/>
              <a:t> (body) cell, which then migrate into the tube.</a:t>
            </a:r>
          </a:p>
          <a:p>
            <a:pPr>
              <a:lnSpc>
                <a:spcPct val="80000"/>
              </a:lnSpc>
            </a:pPr>
            <a:endParaRPr lang="en-GB" sz="1200" dirty="0"/>
          </a:p>
          <a:p>
            <a:pPr>
              <a:lnSpc>
                <a:spcPct val="80000"/>
              </a:lnSpc>
            </a:pPr>
            <a:r>
              <a:rPr lang="en-GB" sz="2400" dirty="0"/>
              <a:t>No motile sperm.  Pollen tube delivers sperm nuclei into the </a:t>
            </a:r>
            <a:r>
              <a:rPr lang="en-GB" sz="2400" dirty="0" err="1" smtClean="0"/>
              <a:t>archegonium</a:t>
            </a:r>
            <a:r>
              <a:rPr lang="en-GB" sz="2400" dirty="0" smtClean="0"/>
              <a:t>.</a:t>
            </a:r>
            <a:endParaRPr lang="en-GB" sz="24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548680"/>
            <a:ext cx="4104456" cy="5509200"/>
          </a:xfrm>
          <a:prstGeom prst="rect">
            <a:avLst/>
          </a:prstGeom>
        </p:spPr>
        <p:txBody>
          <a:bodyPr wrap="square">
            <a:spAutoFit/>
          </a:bodyPr>
          <a:lstStyle/>
          <a:p>
            <a:pPr indent="447675" algn="just"/>
            <a:r>
              <a:rPr lang="en-US" sz="2200" dirty="0" smtClean="0"/>
              <a:t>The female cones typically form higher up in the tree, and also usually take several years to develop. These cones consist of a number of scales which many botanists consider to be </a:t>
            </a:r>
            <a:r>
              <a:rPr lang="en-US" sz="2200" b="1" dirty="0" err="1" smtClean="0">
                <a:solidFill>
                  <a:schemeClr val="accent1">
                    <a:lumMod val="75000"/>
                  </a:schemeClr>
                </a:solidFill>
              </a:rPr>
              <a:t>megasporophylls</a:t>
            </a:r>
            <a:r>
              <a:rPr lang="en-US" sz="2200" dirty="0" smtClean="0">
                <a:solidFill>
                  <a:schemeClr val="accent1">
                    <a:lumMod val="75000"/>
                  </a:schemeClr>
                </a:solidFill>
              </a:rPr>
              <a:t> </a:t>
            </a:r>
            <a:r>
              <a:rPr lang="en-US" sz="2200" dirty="0" smtClean="0"/>
              <a:t>(leaves) while others consider them to be modified branches. In a slide of a longitudinal section of a young cone, a small </a:t>
            </a:r>
            <a:r>
              <a:rPr lang="en-US" sz="2200" b="1" dirty="0" smtClean="0">
                <a:solidFill>
                  <a:schemeClr val="accent1">
                    <a:lumMod val="75000"/>
                  </a:schemeClr>
                </a:solidFill>
              </a:rPr>
              <a:t>bract</a:t>
            </a:r>
            <a:r>
              <a:rPr lang="en-US" sz="2200" dirty="0" smtClean="0">
                <a:solidFill>
                  <a:schemeClr val="accent1">
                    <a:lumMod val="75000"/>
                  </a:schemeClr>
                </a:solidFill>
              </a:rPr>
              <a:t> </a:t>
            </a:r>
            <a:r>
              <a:rPr lang="en-US" sz="2200" dirty="0" smtClean="0"/>
              <a:t>can often be seen attached to the underside of each </a:t>
            </a:r>
            <a:r>
              <a:rPr lang="en-US" sz="2200" b="1" dirty="0" smtClean="0">
                <a:solidFill>
                  <a:schemeClr val="accent1">
                    <a:lumMod val="75000"/>
                  </a:schemeClr>
                </a:solidFill>
              </a:rPr>
              <a:t>scale</a:t>
            </a:r>
            <a:r>
              <a:rPr lang="en-US" sz="2200" dirty="0" smtClean="0">
                <a:solidFill>
                  <a:schemeClr val="accent1">
                    <a:lumMod val="75000"/>
                  </a:schemeClr>
                </a:solidFill>
              </a:rPr>
              <a:t>.</a:t>
            </a:r>
            <a:r>
              <a:rPr lang="en-US" sz="2200" dirty="0" smtClean="0"/>
              <a:t> On the upper surface of each scale is a side-by-side pair of </a:t>
            </a:r>
            <a:r>
              <a:rPr lang="en-US" sz="2200" b="1" dirty="0" smtClean="0">
                <a:solidFill>
                  <a:schemeClr val="accent1">
                    <a:lumMod val="75000"/>
                  </a:schemeClr>
                </a:solidFill>
              </a:rPr>
              <a:t>ovules</a:t>
            </a:r>
            <a:r>
              <a:rPr lang="en-US" sz="2200" dirty="0" smtClean="0">
                <a:solidFill>
                  <a:schemeClr val="accent1">
                    <a:lumMod val="75000"/>
                  </a:schemeClr>
                </a:solidFill>
              </a:rPr>
              <a:t>,</a:t>
            </a:r>
            <a:r>
              <a:rPr lang="en-US" sz="2200" dirty="0" smtClean="0"/>
              <a:t> only one of which will be visible on the slide. </a:t>
            </a:r>
          </a:p>
        </p:txBody>
      </p:sp>
      <p:pic>
        <p:nvPicPr>
          <p:cNvPr id="30722" name="Picture 2" descr="Pinus - Gymnosperms"/>
          <p:cNvPicPr>
            <a:picLocks noChangeAspect="1" noChangeArrowheads="1"/>
          </p:cNvPicPr>
          <p:nvPr/>
        </p:nvPicPr>
        <p:blipFill>
          <a:blip r:embed="rId2" cstate="print"/>
          <a:srcRect b="5847"/>
          <a:stretch>
            <a:fillRect/>
          </a:stretch>
        </p:blipFill>
        <p:spPr bwMode="auto">
          <a:xfrm>
            <a:off x="5004045" y="764704"/>
            <a:ext cx="3835417" cy="5148000"/>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268760"/>
            <a:ext cx="6840760" cy="3785652"/>
          </a:xfrm>
          <a:prstGeom prst="rect">
            <a:avLst/>
          </a:prstGeom>
        </p:spPr>
        <p:txBody>
          <a:bodyPr wrap="square">
            <a:spAutoFit/>
          </a:bodyPr>
          <a:lstStyle/>
          <a:p>
            <a:pPr indent="447675" algn="just"/>
            <a:r>
              <a:rPr lang="en-US" sz="2400" dirty="0" smtClean="0"/>
              <a:t>The central area of the ovule is called the </a:t>
            </a:r>
            <a:r>
              <a:rPr lang="en-US" sz="2400" b="1" dirty="0" err="1" smtClean="0">
                <a:solidFill>
                  <a:schemeClr val="accent1">
                    <a:lumMod val="75000"/>
                  </a:schemeClr>
                </a:solidFill>
              </a:rPr>
              <a:t>nucellus</a:t>
            </a:r>
            <a:r>
              <a:rPr lang="en-US" sz="2400" dirty="0" smtClean="0">
                <a:solidFill>
                  <a:schemeClr val="accent1">
                    <a:lumMod val="75000"/>
                  </a:schemeClr>
                </a:solidFill>
              </a:rPr>
              <a:t> </a:t>
            </a:r>
            <a:r>
              <a:rPr lang="en-US" sz="2400" dirty="0" smtClean="0"/>
              <a:t>(the </a:t>
            </a:r>
            <a:r>
              <a:rPr lang="en-US" sz="2400" b="1" dirty="0" err="1" smtClean="0">
                <a:solidFill>
                  <a:schemeClr val="accent1">
                    <a:lumMod val="75000"/>
                  </a:schemeClr>
                </a:solidFill>
              </a:rPr>
              <a:t>megasporangium</a:t>
            </a:r>
            <a:r>
              <a:rPr lang="en-US" sz="2400" dirty="0" smtClean="0">
                <a:solidFill>
                  <a:schemeClr val="accent1">
                    <a:lumMod val="75000"/>
                  </a:schemeClr>
                </a:solidFill>
              </a:rPr>
              <a:t>)</a:t>
            </a:r>
            <a:r>
              <a:rPr lang="en-US" sz="2400" dirty="0" smtClean="0"/>
              <a:t> which contains the </a:t>
            </a:r>
            <a:r>
              <a:rPr lang="en-US" sz="2400" b="1" dirty="0" smtClean="0">
                <a:solidFill>
                  <a:schemeClr val="accent1">
                    <a:lumMod val="75000"/>
                  </a:schemeClr>
                </a:solidFill>
              </a:rPr>
              <a:t>megaspore mother cell</a:t>
            </a:r>
            <a:r>
              <a:rPr lang="en-US" sz="2400" dirty="0" smtClean="0"/>
              <a:t>. Surrounding the </a:t>
            </a:r>
            <a:r>
              <a:rPr lang="en-US" sz="2400" dirty="0" err="1" smtClean="0"/>
              <a:t>nucellus</a:t>
            </a:r>
            <a:r>
              <a:rPr lang="en-US" sz="2400" dirty="0" smtClean="0"/>
              <a:t> is an </a:t>
            </a:r>
            <a:r>
              <a:rPr lang="en-US" sz="2400" b="1" dirty="0" smtClean="0">
                <a:solidFill>
                  <a:schemeClr val="accent1">
                    <a:lumMod val="75000"/>
                  </a:schemeClr>
                </a:solidFill>
              </a:rPr>
              <a:t>integument</a:t>
            </a:r>
            <a:r>
              <a:rPr lang="en-US" sz="2400" dirty="0" smtClean="0">
                <a:solidFill>
                  <a:schemeClr val="accent1">
                    <a:lumMod val="75000"/>
                  </a:schemeClr>
                </a:solidFill>
              </a:rPr>
              <a:t>.</a:t>
            </a:r>
            <a:r>
              <a:rPr lang="en-US" sz="2400" dirty="0" smtClean="0"/>
              <a:t> Near the base of the scale there is a gap in the integument called the </a:t>
            </a:r>
            <a:r>
              <a:rPr lang="en-US" sz="2400" b="1" dirty="0" err="1" smtClean="0">
                <a:solidFill>
                  <a:schemeClr val="accent1">
                    <a:lumMod val="75000"/>
                  </a:schemeClr>
                </a:solidFill>
              </a:rPr>
              <a:t>micropyle</a:t>
            </a:r>
            <a:r>
              <a:rPr lang="en-US" sz="2400" dirty="0" smtClean="0">
                <a:solidFill>
                  <a:schemeClr val="accent1">
                    <a:lumMod val="75000"/>
                  </a:schemeClr>
                </a:solidFill>
              </a:rPr>
              <a:t> (</a:t>
            </a:r>
            <a:r>
              <a:rPr lang="en-US" sz="2400" b="1" dirty="0" err="1" smtClean="0">
                <a:solidFill>
                  <a:schemeClr val="accent1">
                    <a:lumMod val="75000"/>
                  </a:schemeClr>
                </a:solidFill>
              </a:rPr>
              <a:t>pyle</a:t>
            </a:r>
            <a:r>
              <a:rPr lang="en-US" sz="2400" dirty="0" smtClean="0">
                <a:solidFill>
                  <a:schemeClr val="accent1">
                    <a:lumMod val="75000"/>
                  </a:schemeClr>
                </a:solidFill>
              </a:rPr>
              <a:t> </a:t>
            </a:r>
            <a:r>
              <a:rPr lang="en-US" sz="2400" dirty="0" smtClean="0"/>
              <a:t>= gate, orifice) where the pollen grains enter. Each megaspore stays within its </a:t>
            </a:r>
            <a:r>
              <a:rPr lang="en-US" sz="2400" dirty="0" err="1" smtClean="0"/>
              <a:t>megasporangium</a:t>
            </a:r>
            <a:r>
              <a:rPr lang="en-US" sz="2400" dirty="0" smtClean="0"/>
              <a:t> and goes through several mitotic divisions to become a female gametophyte, which then develops an </a:t>
            </a:r>
            <a:r>
              <a:rPr lang="en-US" sz="2400" dirty="0" err="1" smtClean="0"/>
              <a:t>archegonium</a:t>
            </a:r>
            <a:r>
              <a:rPr lang="en-US" sz="2400" dirty="0" smtClean="0"/>
              <a:t> with an egg in it. </a:t>
            </a:r>
            <a:endParaRPr lang="ru-RU"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005064"/>
            <a:ext cx="8568952" cy="2677656"/>
          </a:xfrm>
          <a:prstGeom prst="rect">
            <a:avLst/>
          </a:prstGeom>
        </p:spPr>
        <p:txBody>
          <a:bodyPr wrap="square">
            <a:spAutoFit/>
          </a:bodyPr>
          <a:lstStyle/>
          <a:p>
            <a:pPr indent="447675" algn="just"/>
            <a:r>
              <a:rPr lang="en-US" sz="2400" dirty="0" smtClean="0"/>
              <a:t>Although the trunks of such tree ferns may be 30 centimeters or more thick, their tissues are entirely primary in origin. Most of this thickness is the fibrous root mantle; the true stem is only 4 to 6 centimeters in diameter. The herbaceous genus </a:t>
            </a:r>
            <a:r>
              <a:rPr lang="en-US" sz="2400" i="1" dirty="0" err="1" smtClean="0"/>
              <a:t>Botrychium</a:t>
            </a:r>
            <a:r>
              <a:rPr lang="en-US" sz="2400" i="1" dirty="0" smtClean="0"/>
              <a:t> </a:t>
            </a:r>
            <a:r>
              <a:rPr lang="en-US" sz="2400" dirty="0" smtClean="0"/>
              <a:t>has long been cited as the only living fern known to form a vascular cambium, but the presence of a vascular cambium in </a:t>
            </a:r>
            <a:r>
              <a:rPr lang="en-US" sz="2400" i="1" dirty="0" err="1" smtClean="0"/>
              <a:t>Botrychium</a:t>
            </a:r>
            <a:r>
              <a:rPr lang="en-US" sz="2400" i="1" dirty="0" smtClean="0"/>
              <a:t> </a:t>
            </a:r>
            <a:r>
              <a:rPr lang="en-US" sz="2400" dirty="0" smtClean="0"/>
              <a:t>has</a:t>
            </a:r>
            <a:r>
              <a:rPr lang="en-US" sz="2400" i="1" dirty="0" smtClean="0"/>
              <a:t> </a:t>
            </a:r>
            <a:r>
              <a:rPr lang="en-US" sz="2400" dirty="0" smtClean="0"/>
              <a:t>recently been questioned.</a:t>
            </a:r>
            <a:endParaRPr lang="ru-RU" sz="2400" dirty="0"/>
          </a:p>
        </p:txBody>
      </p:sp>
      <p:pic>
        <p:nvPicPr>
          <p:cNvPr id="3" name="Picture 2"/>
          <p:cNvPicPr>
            <a:picLocks noChangeAspect="1" noChangeArrowheads="1"/>
          </p:cNvPicPr>
          <p:nvPr/>
        </p:nvPicPr>
        <p:blipFill>
          <a:blip r:embed="rId2" cstate="print">
            <a:lum bright="10000"/>
          </a:blip>
          <a:srcRect/>
          <a:stretch>
            <a:fillRect/>
          </a:stretch>
        </p:blipFill>
        <p:spPr bwMode="auto">
          <a:xfrm>
            <a:off x="3923928" y="260648"/>
            <a:ext cx="5000625" cy="3352800"/>
          </a:xfrm>
          <a:prstGeom prst="rect">
            <a:avLst/>
          </a:prstGeom>
          <a:noFill/>
          <a:ln w="9525">
            <a:noFill/>
            <a:miter lim="800000"/>
            <a:headEnd/>
            <a:tailEnd/>
          </a:ln>
        </p:spPr>
      </p:pic>
      <p:sp>
        <p:nvSpPr>
          <p:cNvPr id="4" name="Прямоугольник 3"/>
          <p:cNvSpPr/>
          <p:nvPr/>
        </p:nvSpPr>
        <p:spPr>
          <a:xfrm>
            <a:off x="179512" y="404664"/>
            <a:ext cx="3600400" cy="3416320"/>
          </a:xfrm>
          <a:prstGeom prst="rect">
            <a:avLst/>
          </a:prstGeom>
        </p:spPr>
        <p:txBody>
          <a:bodyPr wrap="square">
            <a:spAutoFit/>
          </a:bodyPr>
          <a:lstStyle/>
          <a:p>
            <a:pPr indent="447675" algn="just"/>
            <a:r>
              <a:rPr lang="en-US" sz="2400" dirty="0" smtClean="0"/>
              <a:t>Some ferns are very small and have undivided leaves. Some tree ferns, such as those of the genus </a:t>
            </a:r>
            <a:r>
              <a:rPr lang="en-US" sz="2400" i="1" dirty="0" err="1" smtClean="0"/>
              <a:t>Cyathea</a:t>
            </a:r>
            <a:r>
              <a:rPr lang="en-US" sz="2400" i="1" dirty="0" smtClean="0"/>
              <a:t> </a:t>
            </a:r>
            <a:r>
              <a:rPr lang="en-US" sz="2400" dirty="0" smtClean="0"/>
              <a:t>(Fig.), have been recorded to reach heights of more than 24 meters and to have leaves 5 meters or more in length. </a:t>
            </a:r>
          </a:p>
        </p:txBody>
      </p:sp>
      <p:sp>
        <p:nvSpPr>
          <p:cNvPr id="5" name="Прямоугольник 4"/>
          <p:cNvSpPr/>
          <p:nvPr/>
        </p:nvSpPr>
        <p:spPr>
          <a:xfrm>
            <a:off x="3851920" y="3645024"/>
            <a:ext cx="5544616" cy="369332"/>
          </a:xfrm>
          <a:prstGeom prst="rect">
            <a:avLst/>
          </a:prstGeom>
        </p:spPr>
        <p:txBody>
          <a:bodyPr wrap="square">
            <a:spAutoFit/>
          </a:bodyPr>
          <a:lstStyle/>
          <a:p>
            <a:r>
              <a:rPr lang="en-US" dirty="0" smtClean="0"/>
              <a:t>Fig. - A jungle of tree ferns, </a:t>
            </a:r>
            <a:r>
              <a:rPr lang="en-US" i="1" dirty="0" err="1" smtClean="0"/>
              <a:t>Cyathea</a:t>
            </a:r>
            <a:r>
              <a:rPr lang="en-US" i="1" dirty="0" smtClean="0"/>
              <a:t> </a:t>
            </a:r>
            <a:r>
              <a:rPr lang="en-US" i="1" dirty="0" err="1" smtClean="0"/>
              <a:t>lepifera</a:t>
            </a:r>
            <a:r>
              <a:rPr lang="en-US" i="1" dirty="0" smtClean="0"/>
              <a:t>, in Japan</a:t>
            </a:r>
            <a:endParaRPr lang="ru-RU"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908720"/>
            <a:ext cx="8064896" cy="4524315"/>
          </a:xfrm>
          <a:prstGeom prst="rect">
            <a:avLst/>
          </a:prstGeom>
        </p:spPr>
        <p:txBody>
          <a:bodyPr wrap="square">
            <a:spAutoFit/>
          </a:bodyPr>
          <a:lstStyle/>
          <a:p>
            <a:pPr indent="447675" algn="just"/>
            <a:r>
              <a:rPr lang="en-US" sz="2400" dirty="0" smtClean="0"/>
              <a:t>When a pollen grain passes through the </a:t>
            </a:r>
            <a:r>
              <a:rPr lang="en-US" sz="2400" dirty="0" err="1" smtClean="0"/>
              <a:t>micropyle</a:t>
            </a:r>
            <a:r>
              <a:rPr lang="en-US" sz="2400" dirty="0" smtClean="0"/>
              <a:t>, we say that </a:t>
            </a:r>
            <a:r>
              <a:rPr lang="en-US" sz="2400" i="1" dirty="0" smtClean="0"/>
              <a:t>pollination</a:t>
            </a:r>
            <a:r>
              <a:rPr lang="en-US" sz="2400" dirty="0" smtClean="0"/>
              <a:t> has occurred</a:t>
            </a:r>
            <a:r>
              <a:rPr lang="en-US" sz="2400" dirty="0" smtClean="0"/>
              <a:t>. </a:t>
            </a:r>
            <a:r>
              <a:rPr lang="en-US" sz="2400" dirty="0" smtClean="0"/>
              <a:t>Then, to accomplish </a:t>
            </a:r>
            <a:r>
              <a:rPr lang="en-US" sz="2400" i="1" dirty="0" smtClean="0"/>
              <a:t>fertilization</a:t>
            </a:r>
            <a:r>
              <a:rPr lang="en-US" sz="2400" dirty="0" smtClean="0"/>
              <a:t>, once the pollen grain has entered the </a:t>
            </a:r>
            <a:r>
              <a:rPr lang="en-US" sz="2400" dirty="0" err="1" smtClean="0"/>
              <a:t>micropyle</a:t>
            </a:r>
            <a:r>
              <a:rPr lang="en-US" sz="2400" dirty="0" smtClean="0"/>
              <a:t>, a tube from the pollen (called a </a:t>
            </a:r>
            <a:r>
              <a:rPr lang="en-US" sz="2400" b="1" dirty="0" smtClean="0">
                <a:solidFill>
                  <a:schemeClr val="accent1">
                    <a:lumMod val="75000"/>
                  </a:schemeClr>
                </a:solidFill>
              </a:rPr>
              <a:t>pollen tube</a:t>
            </a:r>
            <a:r>
              <a:rPr lang="en-US" sz="2400" dirty="0" smtClean="0"/>
              <a:t>) “germinates” and grows through the </a:t>
            </a:r>
            <a:r>
              <a:rPr lang="en-US" sz="2400" dirty="0" err="1" smtClean="0"/>
              <a:t>nucellus</a:t>
            </a:r>
            <a:r>
              <a:rPr lang="en-US" sz="2400" dirty="0" smtClean="0"/>
              <a:t>. </a:t>
            </a:r>
          </a:p>
          <a:p>
            <a:pPr indent="447675" algn="just"/>
            <a:r>
              <a:rPr lang="en-US" sz="2400" dirty="0" smtClean="0"/>
              <a:t>This stimulates the megaspore mother cell to undergo meiosis, producing four </a:t>
            </a:r>
            <a:r>
              <a:rPr lang="en-US" sz="2400" b="1" dirty="0" smtClean="0">
                <a:solidFill>
                  <a:schemeClr val="accent1">
                    <a:lumMod val="75000"/>
                  </a:schemeClr>
                </a:solidFill>
              </a:rPr>
              <a:t>megaspores</a:t>
            </a:r>
            <a:r>
              <a:rPr lang="en-US" sz="2400" dirty="0" smtClean="0">
                <a:solidFill>
                  <a:schemeClr val="accent1">
                    <a:lumMod val="75000"/>
                  </a:schemeClr>
                </a:solidFill>
              </a:rPr>
              <a:t>,</a:t>
            </a:r>
            <a:r>
              <a:rPr lang="en-US" sz="2400" dirty="0" smtClean="0"/>
              <a:t> only one of which in each ovule develops/grows into a female </a:t>
            </a:r>
            <a:r>
              <a:rPr lang="en-US" sz="2400" b="1" dirty="0" smtClean="0">
                <a:solidFill>
                  <a:schemeClr val="accent1">
                    <a:lumMod val="75000"/>
                  </a:schemeClr>
                </a:solidFill>
              </a:rPr>
              <a:t>gametophyte</a:t>
            </a:r>
            <a:r>
              <a:rPr lang="en-US" sz="2400" dirty="0" smtClean="0">
                <a:solidFill>
                  <a:schemeClr val="accent1">
                    <a:lumMod val="75000"/>
                  </a:schemeClr>
                </a:solidFill>
              </a:rPr>
              <a:t>.</a:t>
            </a:r>
            <a:r>
              <a:rPr lang="en-US" sz="2400" dirty="0" smtClean="0"/>
              <a:t> The female gametophyte eventually is </a:t>
            </a:r>
            <a:r>
              <a:rPr lang="en-US" sz="2400" dirty="0" err="1" smtClean="0"/>
              <a:t>multicellular</a:t>
            </a:r>
            <a:r>
              <a:rPr lang="en-US" sz="2400" dirty="0" smtClean="0"/>
              <a:t>. Most of it is undifferentiated tissue which will be used to store nutrients, but near the </a:t>
            </a:r>
            <a:r>
              <a:rPr lang="en-US" sz="2400" dirty="0" err="1" smtClean="0"/>
              <a:t>micropyle</a:t>
            </a:r>
            <a:r>
              <a:rPr lang="en-US" sz="2400" dirty="0" smtClean="0"/>
              <a:t>, several </a:t>
            </a:r>
            <a:r>
              <a:rPr lang="en-US" sz="2400" b="1" dirty="0" smtClean="0">
                <a:solidFill>
                  <a:schemeClr val="accent1">
                    <a:lumMod val="75000"/>
                  </a:schemeClr>
                </a:solidFill>
              </a:rPr>
              <a:t>archegonia</a:t>
            </a:r>
            <a:r>
              <a:rPr lang="en-US" sz="2400" dirty="0" smtClean="0"/>
              <a:t> are formed, each containing an </a:t>
            </a:r>
            <a:r>
              <a:rPr lang="en-US" sz="2400" b="1" dirty="0" smtClean="0">
                <a:solidFill>
                  <a:schemeClr val="accent1">
                    <a:lumMod val="75000"/>
                  </a:schemeClr>
                </a:solidFill>
              </a:rPr>
              <a:t>egg</a:t>
            </a:r>
            <a:r>
              <a:rPr lang="en-US" sz="2400" dirty="0" smtClean="0">
                <a:solidFill>
                  <a:schemeClr val="accent1">
                    <a:lumMod val="75000"/>
                  </a:schemeClr>
                </a:solidFill>
              </a:rPr>
              <a:t>.</a:t>
            </a:r>
            <a:r>
              <a:rPr lang="en-US" sz="2400" dirty="0" smtClean="0"/>
              <a:t> </a:t>
            </a:r>
            <a:endParaRPr lang="ru-RU" sz="24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Grp="1" noChangeArrowheads="1"/>
          </p:cNvSpPr>
          <p:nvPr>
            <p:ph type="title"/>
          </p:nvPr>
        </p:nvSpPr>
        <p:spPr>
          <a:xfrm>
            <a:off x="539552" y="188640"/>
            <a:ext cx="8229600" cy="720080"/>
          </a:xfrm>
        </p:spPr>
        <p:txBody>
          <a:bodyPr>
            <a:normAutofit/>
          </a:bodyPr>
          <a:lstStyle/>
          <a:p>
            <a:r>
              <a:rPr lang="en-US" sz="3200" b="1" dirty="0" err="1">
                <a:solidFill>
                  <a:schemeClr val="accent1">
                    <a:lumMod val="75000"/>
                  </a:schemeClr>
                </a:solidFill>
              </a:rPr>
              <a:t>Pinaceae</a:t>
            </a:r>
            <a:r>
              <a:rPr lang="en-US" sz="3200" b="1" dirty="0">
                <a:solidFill>
                  <a:schemeClr val="accent1">
                    <a:lumMod val="75000"/>
                  </a:schemeClr>
                </a:solidFill>
              </a:rPr>
              <a:t> – </a:t>
            </a:r>
            <a:r>
              <a:rPr lang="en-US" sz="3200" b="1" dirty="0" smtClean="0">
                <a:solidFill>
                  <a:schemeClr val="accent1">
                    <a:lumMod val="75000"/>
                  </a:schemeClr>
                </a:solidFill>
              </a:rPr>
              <a:t>Reproduction</a:t>
            </a:r>
            <a:endParaRPr lang="en-US" sz="3200" b="1" dirty="0">
              <a:solidFill>
                <a:schemeClr val="accent1">
                  <a:lumMod val="75000"/>
                </a:schemeClr>
              </a:solidFill>
            </a:endParaRPr>
          </a:p>
        </p:txBody>
      </p:sp>
      <p:sp>
        <p:nvSpPr>
          <p:cNvPr id="25605" name="Rectangle 5"/>
          <p:cNvSpPr>
            <a:spLocks noGrp="1" noChangeArrowheads="1"/>
          </p:cNvSpPr>
          <p:nvPr>
            <p:ph type="body" idx="1"/>
          </p:nvPr>
        </p:nvSpPr>
        <p:spPr>
          <a:xfrm>
            <a:off x="971600" y="980728"/>
            <a:ext cx="7704856" cy="5029200"/>
          </a:xfrm>
        </p:spPr>
        <p:txBody>
          <a:bodyPr/>
          <a:lstStyle/>
          <a:p>
            <a:r>
              <a:rPr lang="en-US" sz="2800" dirty="0" err="1"/>
              <a:t>Megasporangiate</a:t>
            </a:r>
            <a:r>
              <a:rPr lang="en-US" sz="2800" dirty="0"/>
              <a:t>/ovulate cones</a:t>
            </a:r>
          </a:p>
          <a:p>
            <a:pPr lvl="1">
              <a:spcBef>
                <a:spcPts val="0"/>
              </a:spcBef>
            </a:pPr>
            <a:r>
              <a:rPr lang="en-US" sz="2400" dirty="0"/>
              <a:t>Larger than the male cones</a:t>
            </a:r>
          </a:p>
          <a:p>
            <a:pPr lvl="1">
              <a:spcBef>
                <a:spcPts val="0"/>
              </a:spcBef>
            </a:pPr>
            <a:r>
              <a:rPr lang="en-US" sz="2400" dirty="0"/>
              <a:t>Borne on stem (intercalary)</a:t>
            </a:r>
          </a:p>
          <a:p>
            <a:pPr lvl="1">
              <a:spcBef>
                <a:spcPts val="0"/>
              </a:spcBef>
            </a:pPr>
            <a:r>
              <a:rPr lang="en-US" sz="2400" dirty="0"/>
              <a:t>Spirally arranged, flattened bract/</a:t>
            </a:r>
            <a:r>
              <a:rPr lang="en-US" sz="2400" dirty="0" err="1"/>
              <a:t>ovuliferous</a:t>
            </a:r>
            <a:r>
              <a:rPr lang="en-US" sz="2400" dirty="0"/>
              <a:t>-scale complex</a:t>
            </a:r>
          </a:p>
          <a:p>
            <a:pPr lvl="2">
              <a:spcBef>
                <a:spcPts val="0"/>
              </a:spcBef>
            </a:pPr>
            <a:r>
              <a:rPr lang="en-US" sz="2200" dirty="0"/>
              <a:t>Woody (</a:t>
            </a:r>
            <a:r>
              <a:rPr lang="en-US" sz="2200" dirty="0" err="1"/>
              <a:t>ovuliferous</a:t>
            </a:r>
            <a:r>
              <a:rPr lang="en-US" sz="2200" dirty="0"/>
              <a:t>) scale (</a:t>
            </a:r>
            <a:r>
              <a:rPr lang="en-US" sz="2200" dirty="0" err="1"/>
              <a:t>megasporophyll</a:t>
            </a:r>
            <a:r>
              <a:rPr lang="en-US" sz="2200" dirty="0"/>
              <a:t>) envelops the 2 ovules on </a:t>
            </a:r>
            <a:r>
              <a:rPr lang="en-US" sz="2200" dirty="0" err="1"/>
              <a:t>adaxial</a:t>
            </a:r>
            <a:r>
              <a:rPr lang="en-US" sz="2200" dirty="0"/>
              <a:t> surface.</a:t>
            </a:r>
          </a:p>
          <a:p>
            <a:pPr lvl="2">
              <a:spcBef>
                <a:spcPts val="0"/>
              </a:spcBef>
            </a:pPr>
            <a:r>
              <a:rPr lang="en-US" sz="2200" dirty="0"/>
              <a:t>Papery bract / </a:t>
            </a:r>
            <a:r>
              <a:rPr lang="en-US" sz="2200" dirty="0" err="1"/>
              <a:t>carpellary</a:t>
            </a:r>
            <a:r>
              <a:rPr lang="en-US" sz="2200" dirty="0"/>
              <a:t> scale</a:t>
            </a:r>
          </a:p>
          <a:p>
            <a:pPr lvl="2">
              <a:spcBef>
                <a:spcPts val="0"/>
              </a:spcBef>
            </a:pPr>
            <a:r>
              <a:rPr lang="en-US" sz="2200" dirty="0" err="1"/>
              <a:t>Micropyles</a:t>
            </a:r>
            <a:r>
              <a:rPr lang="en-US" sz="2200" dirty="0"/>
              <a:t> of ovules directed toward the axis of the cone</a:t>
            </a:r>
          </a:p>
          <a:p>
            <a:pPr lvl="2">
              <a:spcBef>
                <a:spcPts val="0"/>
              </a:spcBef>
            </a:pPr>
            <a:r>
              <a:rPr lang="en-US" sz="2200" dirty="0"/>
              <a:t>Few archegonia/ovule</a:t>
            </a:r>
          </a:p>
          <a:p>
            <a:pPr lvl="1"/>
            <a:r>
              <a:rPr lang="en-US" sz="2400" dirty="0"/>
              <a:t>Derived from modified branch bearing lateral branches (with seeds) borne in the axils of leaves</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Bough MC"/>
          <p:cNvPicPr>
            <a:picLocks noChangeAspect="1" noChangeArrowheads="1"/>
          </p:cNvPicPr>
          <p:nvPr/>
        </p:nvPicPr>
        <p:blipFill>
          <a:blip r:embed="rId2" cstate="print"/>
          <a:srcRect/>
          <a:stretch>
            <a:fillRect/>
          </a:stretch>
        </p:blipFill>
        <p:spPr bwMode="auto">
          <a:xfrm>
            <a:off x="179512" y="234000"/>
            <a:ext cx="8832000" cy="6624000"/>
          </a:xfrm>
          <a:prstGeom prst="rect">
            <a:avLst/>
          </a:prstGeom>
          <a:noFill/>
        </p:spPr>
      </p:pic>
      <p:sp>
        <p:nvSpPr>
          <p:cNvPr id="11267" name="Rectangle 3"/>
          <p:cNvSpPr>
            <a:spLocks noChangeArrowheads="1"/>
          </p:cNvSpPr>
          <p:nvPr/>
        </p:nvSpPr>
        <p:spPr bwMode="auto">
          <a:xfrm>
            <a:off x="990600" y="6324600"/>
            <a:ext cx="7315200" cy="533400"/>
          </a:xfrm>
          <a:prstGeom prst="rect">
            <a:avLst/>
          </a:prstGeom>
          <a:noFill/>
          <a:ln w="9525">
            <a:noFill/>
            <a:miter lim="800000"/>
            <a:headEnd/>
            <a:tailEnd/>
          </a:ln>
          <a:effectLst/>
        </p:spPr>
        <p:txBody>
          <a:bodyPr anchor="ctr"/>
          <a:lstStyle/>
          <a:p>
            <a:pPr algn="ctr"/>
            <a:r>
              <a:rPr lang="en-GB" sz="2400" i="1" dirty="0">
                <a:solidFill>
                  <a:srgbClr val="FFFF00"/>
                </a:solidFill>
                <a:latin typeface="Georgia" pitchFamily="18" charset="0"/>
              </a:rPr>
              <a:t> </a:t>
            </a:r>
            <a:r>
              <a:rPr lang="en-JM" sz="2400" dirty="0">
                <a:solidFill>
                  <a:srgbClr val="FFFF00"/>
                </a:solidFill>
                <a:latin typeface="Georgia" pitchFamily="18" charset="0"/>
              </a:rPr>
              <a:t>Female (ovulate) cone on branch of</a:t>
            </a:r>
            <a:r>
              <a:rPr lang="en-JM" sz="2400" b="1" dirty="0">
                <a:solidFill>
                  <a:srgbClr val="FFFF00"/>
                </a:solidFill>
                <a:latin typeface="Georgia" pitchFamily="18" charset="0"/>
              </a:rPr>
              <a:t> </a:t>
            </a:r>
            <a:r>
              <a:rPr lang="en-JM" sz="2400" b="1" i="1" dirty="0" err="1">
                <a:solidFill>
                  <a:srgbClr val="FFFF00"/>
                </a:solidFill>
                <a:latin typeface="Georgia" pitchFamily="18" charset="0"/>
              </a:rPr>
              <a:t>Pinus</a:t>
            </a:r>
            <a:r>
              <a:rPr lang="en-JM" sz="2400" b="1" i="1" dirty="0">
                <a:solidFill>
                  <a:srgbClr val="FFFF00"/>
                </a:solidFill>
                <a:latin typeface="Georgia" pitchFamily="18" charset="0"/>
              </a:rPr>
              <a:t> </a:t>
            </a:r>
            <a:r>
              <a:rPr lang="en-JM" sz="2400" b="1" dirty="0">
                <a:solidFill>
                  <a:srgbClr val="FFFF00"/>
                </a:solidFill>
                <a:latin typeface="Georgia" pitchFamily="18" charset="0"/>
              </a:rPr>
              <a:t>sp.</a:t>
            </a:r>
            <a:endParaRPr lang="en-GB" sz="2400" dirty="0">
              <a:solidFill>
                <a:srgbClr val="FFFF00"/>
              </a:solidFill>
              <a:latin typeface="Georgia" pitchFamily="18" charset="0"/>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descr="2464A"/>
          <p:cNvPicPr>
            <a:picLocks noChangeAspect="1" noChangeArrowheads="1"/>
          </p:cNvPicPr>
          <p:nvPr/>
        </p:nvPicPr>
        <p:blipFill>
          <a:blip r:embed="rId2" cstate="print"/>
          <a:srcRect/>
          <a:stretch>
            <a:fillRect/>
          </a:stretch>
        </p:blipFill>
        <p:spPr bwMode="auto">
          <a:xfrm>
            <a:off x="0" y="0"/>
            <a:ext cx="9144000" cy="6096000"/>
          </a:xfrm>
          <a:prstGeom prst="rect">
            <a:avLst/>
          </a:prstGeom>
          <a:noFill/>
        </p:spPr>
      </p:pic>
      <p:sp>
        <p:nvSpPr>
          <p:cNvPr id="12292" name="AutoShape 4"/>
          <p:cNvSpPr>
            <a:spLocks noChangeArrowheads="1"/>
          </p:cNvSpPr>
          <p:nvPr/>
        </p:nvSpPr>
        <p:spPr bwMode="auto">
          <a:xfrm>
            <a:off x="1905000" y="5029200"/>
            <a:ext cx="5486400" cy="762000"/>
          </a:xfrm>
          <a:prstGeom prst="rightArrow">
            <a:avLst>
              <a:gd name="adj1" fmla="val 50000"/>
              <a:gd name="adj2" fmla="val 180000"/>
            </a:avLst>
          </a:prstGeom>
          <a:solidFill>
            <a:schemeClr val="accent1"/>
          </a:solidFill>
          <a:ln w="9525">
            <a:solidFill>
              <a:schemeClr val="tx1"/>
            </a:solidFill>
            <a:miter lim="800000"/>
            <a:headEnd/>
            <a:tailEnd/>
          </a:ln>
          <a:effectLst/>
        </p:spPr>
        <p:txBody>
          <a:bodyPr wrap="none" anchor="ctr"/>
          <a:lstStyle/>
          <a:p>
            <a:endParaRPr lang="ru-RU" dirty="0"/>
          </a:p>
        </p:txBody>
      </p:sp>
      <p:sp>
        <p:nvSpPr>
          <p:cNvPr id="12293" name="Text Box 5"/>
          <p:cNvSpPr txBox="1">
            <a:spLocks noChangeArrowheads="1"/>
          </p:cNvSpPr>
          <p:nvPr/>
        </p:nvSpPr>
        <p:spPr bwMode="auto">
          <a:xfrm>
            <a:off x="3200400" y="5181600"/>
            <a:ext cx="1676400" cy="457200"/>
          </a:xfrm>
          <a:prstGeom prst="rect">
            <a:avLst/>
          </a:prstGeom>
          <a:noFill/>
          <a:ln w="9525">
            <a:noFill/>
            <a:miter lim="800000"/>
            <a:headEnd/>
            <a:tailEnd/>
          </a:ln>
          <a:effectLst/>
        </p:spPr>
        <p:txBody>
          <a:bodyPr>
            <a:spAutoFit/>
          </a:bodyPr>
          <a:lstStyle/>
          <a:p>
            <a:pPr algn="ctr">
              <a:spcBef>
                <a:spcPct val="50000"/>
              </a:spcBef>
            </a:pPr>
            <a:r>
              <a:rPr lang="en-US" sz="2400" b="1" dirty="0">
                <a:latin typeface="Century Gothic" pitchFamily="34" charset="0"/>
              </a:rPr>
              <a:t>maturity</a:t>
            </a:r>
          </a:p>
        </p:txBody>
      </p:sp>
      <p:sp>
        <p:nvSpPr>
          <p:cNvPr id="12294" name="Rectangle 6"/>
          <p:cNvSpPr>
            <a:spLocks noChangeArrowheads="1"/>
          </p:cNvSpPr>
          <p:nvPr/>
        </p:nvSpPr>
        <p:spPr bwMode="auto">
          <a:xfrm>
            <a:off x="1600200" y="6096000"/>
            <a:ext cx="6172200" cy="762000"/>
          </a:xfrm>
          <a:prstGeom prst="rect">
            <a:avLst/>
          </a:prstGeom>
          <a:noFill/>
          <a:ln w="9525">
            <a:noFill/>
            <a:miter lim="800000"/>
            <a:headEnd/>
            <a:tailEnd/>
          </a:ln>
          <a:effectLst/>
        </p:spPr>
        <p:txBody>
          <a:bodyPr anchor="ctr"/>
          <a:lstStyle/>
          <a:p>
            <a:pPr algn="ctr"/>
            <a:r>
              <a:rPr lang="en-GB" sz="2400" b="1" dirty="0">
                <a:latin typeface="Georgia" pitchFamily="18" charset="0"/>
              </a:rPr>
              <a:t> </a:t>
            </a:r>
            <a:r>
              <a:rPr lang="en-JM" sz="2400" b="1" dirty="0">
                <a:latin typeface="Georgia" pitchFamily="18" charset="0"/>
              </a:rPr>
              <a:t>Ovulate (female) cones of</a:t>
            </a:r>
            <a:r>
              <a:rPr lang="en-JM" sz="2400" b="1" i="1" dirty="0">
                <a:latin typeface="Georgia" pitchFamily="18" charset="0"/>
              </a:rPr>
              <a:t> </a:t>
            </a:r>
            <a:r>
              <a:rPr lang="en-JM" sz="2400" b="1" i="1" dirty="0" err="1">
                <a:latin typeface="Georgia" pitchFamily="18" charset="0"/>
              </a:rPr>
              <a:t>Pinus</a:t>
            </a:r>
            <a:r>
              <a:rPr lang="en-JM" sz="2400" b="1" i="1" dirty="0">
                <a:latin typeface="Georgia" pitchFamily="18" charset="0"/>
              </a:rPr>
              <a:t> </a:t>
            </a:r>
            <a:r>
              <a:rPr lang="en-JM" sz="2400" b="1" dirty="0">
                <a:latin typeface="Georgia" pitchFamily="18" charset="0"/>
              </a:rPr>
              <a:t>sp.</a:t>
            </a:r>
            <a:endParaRPr lang="en-GB" sz="2400" dirty="0">
              <a:latin typeface="Georgia" pitchFamily="18" charset="0"/>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92696"/>
            <a:ext cx="8280920" cy="6001643"/>
          </a:xfrm>
          <a:prstGeom prst="rect">
            <a:avLst/>
          </a:prstGeom>
        </p:spPr>
        <p:txBody>
          <a:bodyPr wrap="square">
            <a:spAutoFit/>
          </a:bodyPr>
          <a:lstStyle/>
          <a:p>
            <a:pPr indent="447675" algn="just"/>
            <a:r>
              <a:rPr lang="en-US" sz="2400" dirty="0" smtClean="0"/>
              <a:t>As mentioned above, </a:t>
            </a:r>
            <a:r>
              <a:rPr lang="en-US" sz="2400" b="1" dirty="0" smtClean="0">
                <a:solidFill>
                  <a:schemeClr val="accent1">
                    <a:lumMod val="75000"/>
                  </a:schemeClr>
                </a:solidFill>
              </a:rPr>
              <a:t>pollination</a:t>
            </a:r>
            <a:r>
              <a:rPr lang="en-US" sz="2400" dirty="0" smtClean="0"/>
              <a:t> is the transfer of pollen to the female cone, and is not the same as fertilization. After a pollen grain enters the </a:t>
            </a:r>
            <a:r>
              <a:rPr lang="en-US" sz="2400" dirty="0" err="1" smtClean="0"/>
              <a:t>micropyle</a:t>
            </a:r>
            <a:r>
              <a:rPr lang="en-US" sz="2400" dirty="0" smtClean="0"/>
              <a:t> and contacts the </a:t>
            </a:r>
            <a:r>
              <a:rPr lang="en-US" sz="2400" dirty="0" err="1" smtClean="0"/>
              <a:t>nucellus</a:t>
            </a:r>
            <a:r>
              <a:rPr lang="en-US" sz="2400" dirty="0" smtClean="0"/>
              <a:t> of the female plant, as mentioned, a tube from the pollen grain begins to grow through the </a:t>
            </a:r>
            <a:r>
              <a:rPr lang="en-US" sz="2400" dirty="0" err="1" smtClean="0"/>
              <a:t>nucellus</a:t>
            </a:r>
            <a:r>
              <a:rPr lang="en-US" sz="2400" dirty="0" smtClean="0"/>
              <a:t>. The nucleus of the tube cell remains near the tip of this tube, apparently directing its growth. Within the pollen, the generative cell divides to form a stalk cell and a body cell. The nucleus of the body cell divides once more to form two </a:t>
            </a:r>
            <a:r>
              <a:rPr lang="en-US" sz="2400" b="1" dirty="0" smtClean="0">
                <a:solidFill>
                  <a:schemeClr val="accent1">
                    <a:lumMod val="75000"/>
                  </a:schemeClr>
                </a:solidFill>
              </a:rPr>
              <a:t>sperm nuclei</a:t>
            </a:r>
            <a:r>
              <a:rPr lang="en-US" sz="2400" dirty="0" smtClean="0"/>
              <a:t>. When the pollen tube penetrates the egg, the sperm nuclei travel down the pollen tube, then enter the egg. One of them unites with the egg nucleus (</a:t>
            </a:r>
            <a:r>
              <a:rPr lang="en-US" sz="2400" b="1" dirty="0" smtClean="0">
                <a:solidFill>
                  <a:schemeClr val="accent1">
                    <a:lumMod val="75000"/>
                  </a:schemeClr>
                </a:solidFill>
              </a:rPr>
              <a:t>fertilization</a:t>
            </a:r>
            <a:r>
              <a:rPr lang="en-US" sz="2400" dirty="0" smtClean="0"/>
              <a:t>) and the other disintegrates. Even though several archegonia are formed, only one egg is fertilized and only one </a:t>
            </a:r>
            <a:r>
              <a:rPr lang="en-US" sz="2400" b="1" dirty="0" smtClean="0">
                <a:solidFill>
                  <a:schemeClr val="accent1">
                    <a:lumMod val="75000"/>
                  </a:schemeClr>
                </a:solidFill>
              </a:rPr>
              <a:t>zygote</a:t>
            </a:r>
            <a:r>
              <a:rPr lang="en-US" sz="2400" dirty="0" smtClean="0"/>
              <a:t> develops per ovule. The other sperm nucleus and all other eggs and archegonia in that female gametophyte disintegrate so one </a:t>
            </a:r>
            <a:r>
              <a:rPr lang="en-US" sz="2400" b="1" dirty="0" smtClean="0">
                <a:solidFill>
                  <a:schemeClr val="accent1">
                    <a:lumMod val="75000"/>
                  </a:schemeClr>
                </a:solidFill>
              </a:rPr>
              <a:t>zygote</a:t>
            </a:r>
            <a:r>
              <a:rPr lang="en-US" sz="2400" dirty="0" smtClean="0">
                <a:solidFill>
                  <a:schemeClr val="accent1">
                    <a:lumMod val="75000"/>
                  </a:schemeClr>
                </a:solidFill>
              </a:rPr>
              <a:t> </a:t>
            </a:r>
            <a:r>
              <a:rPr lang="en-US" sz="2400" dirty="0" smtClean="0"/>
              <a:t>per ovule is left. </a:t>
            </a:r>
            <a:endParaRPr lang="ru-RU" sz="2400" dirty="0"/>
          </a:p>
        </p:txBody>
      </p:sp>
      <p:sp>
        <p:nvSpPr>
          <p:cNvPr id="3" name="Прямоугольник 2"/>
          <p:cNvSpPr/>
          <p:nvPr/>
        </p:nvSpPr>
        <p:spPr>
          <a:xfrm>
            <a:off x="611560" y="188640"/>
            <a:ext cx="2207079" cy="584775"/>
          </a:xfrm>
          <a:prstGeom prst="rect">
            <a:avLst/>
          </a:prstGeom>
        </p:spPr>
        <p:txBody>
          <a:bodyPr wrap="none">
            <a:spAutoFit/>
          </a:bodyPr>
          <a:lstStyle/>
          <a:p>
            <a:r>
              <a:rPr lang="en-US" sz="3200" b="1" dirty="0" smtClean="0">
                <a:solidFill>
                  <a:schemeClr val="accent1">
                    <a:lumMod val="75000"/>
                  </a:schemeClr>
                </a:solidFill>
              </a:rPr>
              <a:t>Fertilization</a:t>
            </a:r>
            <a:endParaRPr lang="en-US" sz="3200" b="1" dirty="0">
              <a:solidFill>
                <a:schemeClr val="accent1">
                  <a:lumMod val="75000"/>
                </a:schemeClr>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What human reproductive organ is functionally similar to this seed? - ppt  video online download"/>
          <p:cNvPicPr>
            <a:picLocks noChangeAspect="1" noChangeArrowheads="1"/>
          </p:cNvPicPr>
          <p:nvPr/>
        </p:nvPicPr>
        <p:blipFill>
          <a:blip r:embed="rId2" cstate="print"/>
          <a:srcRect t="14056" b="11341"/>
          <a:stretch>
            <a:fillRect/>
          </a:stretch>
        </p:blipFill>
        <p:spPr bwMode="auto">
          <a:xfrm>
            <a:off x="107504" y="764704"/>
            <a:ext cx="8879999" cy="4968552"/>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88640"/>
            <a:ext cx="4682885" cy="584775"/>
          </a:xfrm>
          <a:prstGeom prst="rect">
            <a:avLst/>
          </a:prstGeom>
        </p:spPr>
        <p:txBody>
          <a:bodyPr wrap="none">
            <a:spAutoFit/>
          </a:bodyPr>
          <a:lstStyle/>
          <a:p>
            <a:r>
              <a:rPr lang="en-US" sz="3200" b="1" dirty="0" smtClean="0">
                <a:solidFill>
                  <a:schemeClr val="accent1">
                    <a:lumMod val="75000"/>
                  </a:schemeClr>
                </a:solidFill>
              </a:rPr>
              <a:t>New </a:t>
            </a:r>
            <a:r>
              <a:rPr lang="en-US" sz="3200" b="1" dirty="0" err="1" smtClean="0">
                <a:solidFill>
                  <a:schemeClr val="accent1">
                    <a:lumMod val="75000"/>
                  </a:schemeClr>
                </a:solidFill>
              </a:rPr>
              <a:t>Sporophyte</a:t>
            </a:r>
            <a:r>
              <a:rPr lang="en-US" sz="3200" b="1" dirty="0" smtClean="0">
                <a:solidFill>
                  <a:schemeClr val="accent1">
                    <a:lumMod val="75000"/>
                  </a:schemeClr>
                </a:solidFill>
              </a:rPr>
              <a:t> and Seed</a:t>
            </a:r>
            <a:endParaRPr lang="en-US" sz="3200" b="1" dirty="0">
              <a:solidFill>
                <a:schemeClr val="accent1">
                  <a:lumMod val="75000"/>
                </a:schemeClr>
              </a:solidFill>
            </a:endParaRPr>
          </a:p>
        </p:txBody>
      </p:sp>
      <p:sp>
        <p:nvSpPr>
          <p:cNvPr id="3" name="Прямоугольник 2"/>
          <p:cNvSpPr/>
          <p:nvPr/>
        </p:nvSpPr>
        <p:spPr>
          <a:xfrm>
            <a:off x="539552" y="836712"/>
            <a:ext cx="8136904" cy="5170646"/>
          </a:xfrm>
          <a:prstGeom prst="rect">
            <a:avLst/>
          </a:prstGeom>
        </p:spPr>
        <p:txBody>
          <a:bodyPr wrap="square">
            <a:spAutoFit/>
          </a:bodyPr>
          <a:lstStyle/>
          <a:p>
            <a:pPr indent="447675" algn="just"/>
            <a:r>
              <a:rPr lang="en-US" sz="2200" dirty="0" smtClean="0"/>
              <a:t>As the cells of the new zygote divide, an </a:t>
            </a:r>
            <a:r>
              <a:rPr lang="en-US" sz="2200" b="1" dirty="0" smtClean="0">
                <a:solidFill>
                  <a:schemeClr val="accent1">
                    <a:lumMod val="75000"/>
                  </a:schemeClr>
                </a:solidFill>
              </a:rPr>
              <a:t>embryo </a:t>
            </a:r>
            <a:r>
              <a:rPr lang="en-US" sz="2200" b="1" dirty="0" err="1" smtClean="0">
                <a:solidFill>
                  <a:schemeClr val="accent1">
                    <a:lumMod val="75000"/>
                  </a:schemeClr>
                </a:solidFill>
              </a:rPr>
              <a:t>sporophyte</a:t>
            </a:r>
            <a:r>
              <a:rPr lang="en-US" sz="2200" dirty="0" smtClean="0">
                <a:solidFill>
                  <a:schemeClr val="accent1">
                    <a:lumMod val="75000"/>
                  </a:schemeClr>
                </a:solidFill>
              </a:rPr>
              <a:t> </a:t>
            </a:r>
            <a:r>
              <a:rPr lang="en-US" sz="2200" dirty="0" smtClean="0"/>
              <a:t>(2n) is formed in the midst of the female gametophyte (1n). The female gametophyte (1n) stores up “food”, especially oils and proteins, for the embryo to use until it sprouts and begins to do photosynthesis. The </a:t>
            </a:r>
            <a:r>
              <a:rPr lang="en-US" sz="2200" dirty="0" err="1" smtClean="0"/>
              <a:t>nucellus</a:t>
            </a:r>
            <a:r>
              <a:rPr lang="en-US" sz="2200" dirty="0" smtClean="0"/>
              <a:t> (2n) becomes a thin, papery layer and the integument (2n) becomes a hard seed coat. A portion of the scale (2n) separates from the scale to form a “wing” for the seed. </a:t>
            </a:r>
          </a:p>
          <a:p>
            <a:pPr indent="447675" algn="just"/>
            <a:r>
              <a:rPr lang="en-US" sz="2200" dirty="0" smtClean="0"/>
              <a:t>The embryo within the female gametophyte has definite parts, visible in a cross section of the seed. The central axis of the embryo is called the </a:t>
            </a:r>
            <a:r>
              <a:rPr lang="en-US" sz="2200" b="1" dirty="0" err="1" smtClean="0">
                <a:solidFill>
                  <a:schemeClr val="accent1">
                    <a:lumMod val="75000"/>
                  </a:schemeClr>
                </a:solidFill>
              </a:rPr>
              <a:t>hypocotyl</a:t>
            </a:r>
            <a:r>
              <a:rPr lang="en-US" sz="2200" dirty="0" smtClean="0">
                <a:solidFill>
                  <a:schemeClr val="accent1">
                    <a:lumMod val="75000"/>
                  </a:schemeClr>
                </a:solidFill>
              </a:rPr>
              <a:t> </a:t>
            </a:r>
            <a:r>
              <a:rPr lang="en-US" sz="2200" dirty="0" smtClean="0"/>
              <a:t>because it is located below the cotyledons. The bottom end (near the </a:t>
            </a:r>
            <a:r>
              <a:rPr lang="en-US" sz="2200" dirty="0" err="1" smtClean="0"/>
              <a:t>micropyle</a:t>
            </a:r>
            <a:r>
              <a:rPr lang="en-US" sz="2200" dirty="0" smtClean="0"/>
              <a:t>) is called the </a:t>
            </a:r>
            <a:r>
              <a:rPr lang="en-US" sz="2200" b="1" dirty="0" err="1" smtClean="0">
                <a:solidFill>
                  <a:schemeClr val="accent1">
                    <a:lumMod val="75000"/>
                  </a:schemeClr>
                </a:solidFill>
              </a:rPr>
              <a:t>radicle</a:t>
            </a:r>
            <a:r>
              <a:rPr lang="en-US" sz="2200" b="1" dirty="0" smtClean="0">
                <a:solidFill>
                  <a:schemeClr val="accent1">
                    <a:lumMod val="75000"/>
                  </a:schemeClr>
                </a:solidFill>
              </a:rPr>
              <a:t> </a:t>
            </a:r>
            <a:r>
              <a:rPr lang="en-US" sz="2200" dirty="0" smtClean="0"/>
              <a:t>(</a:t>
            </a:r>
            <a:r>
              <a:rPr lang="en-US" sz="2200" b="1" dirty="0" smtClean="0">
                <a:solidFill>
                  <a:schemeClr val="accent1">
                    <a:lumMod val="75000"/>
                  </a:schemeClr>
                </a:solidFill>
              </a:rPr>
              <a:t>radix </a:t>
            </a:r>
            <a:r>
              <a:rPr lang="en-US" sz="2200" dirty="0" smtClean="0"/>
              <a:t>= root) and will become the root. At the opposite (top) end is a cluster of finger-like “leaves” called </a:t>
            </a:r>
            <a:r>
              <a:rPr lang="en-US" sz="2200" b="1" dirty="0" smtClean="0">
                <a:solidFill>
                  <a:schemeClr val="accent1">
                    <a:lumMod val="75000"/>
                  </a:schemeClr>
                </a:solidFill>
              </a:rPr>
              <a:t>cotyledons</a:t>
            </a:r>
            <a:r>
              <a:rPr lang="en-US" sz="2200" dirty="0" smtClean="0"/>
              <a:t>. In the center of them is a mound of tissue called the </a:t>
            </a:r>
            <a:r>
              <a:rPr lang="en-US" sz="2200" b="1" dirty="0" err="1" smtClean="0">
                <a:solidFill>
                  <a:schemeClr val="accent1">
                    <a:lumMod val="75000"/>
                  </a:schemeClr>
                </a:solidFill>
              </a:rPr>
              <a:t>epicotyl</a:t>
            </a:r>
            <a:r>
              <a:rPr lang="en-US" sz="2200" dirty="0" smtClean="0"/>
              <a:t> which, technically is above them, and will become the new stem (trunk) and leaves (needles). </a:t>
            </a:r>
            <a:endParaRPr lang="ru-RU" sz="22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Rectangle 4"/>
          <p:cNvSpPr>
            <a:spLocks noGrp="1" noChangeArrowheads="1"/>
          </p:cNvSpPr>
          <p:nvPr>
            <p:ph type="title"/>
          </p:nvPr>
        </p:nvSpPr>
        <p:spPr>
          <a:xfrm>
            <a:off x="1331640" y="116632"/>
            <a:ext cx="7315200" cy="792162"/>
          </a:xfrm>
        </p:spPr>
        <p:txBody>
          <a:bodyPr>
            <a:normAutofit/>
          </a:bodyPr>
          <a:lstStyle/>
          <a:p>
            <a:r>
              <a:rPr lang="en-US" sz="3600" dirty="0">
                <a:latin typeface="Georgia" pitchFamily="18" charset="0"/>
              </a:rPr>
              <a:t>Mature seed structure</a:t>
            </a:r>
          </a:p>
        </p:txBody>
      </p:sp>
      <p:pic>
        <p:nvPicPr>
          <p:cNvPr id="88070" name="Picture 6" descr="MatureSeeDiag240Lab"/>
          <p:cNvPicPr>
            <a:picLocks noChangeAspect="1" noChangeArrowheads="1"/>
          </p:cNvPicPr>
          <p:nvPr/>
        </p:nvPicPr>
        <p:blipFill>
          <a:blip r:embed="rId2" cstate="print"/>
          <a:srcRect/>
          <a:stretch>
            <a:fillRect/>
          </a:stretch>
        </p:blipFill>
        <p:spPr bwMode="auto">
          <a:xfrm>
            <a:off x="0" y="1012825"/>
            <a:ext cx="9144000" cy="5845175"/>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0" name="Rectangle 10"/>
          <p:cNvSpPr>
            <a:spLocks noGrp="1" noChangeArrowheads="1"/>
          </p:cNvSpPr>
          <p:nvPr>
            <p:ph type="title"/>
          </p:nvPr>
        </p:nvSpPr>
        <p:spPr/>
        <p:txBody>
          <a:bodyPr/>
          <a:lstStyle/>
          <a:p>
            <a:r>
              <a:rPr lang="en-US" b="1" dirty="0" err="1">
                <a:solidFill>
                  <a:schemeClr val="accent1">
                    <a:lumMod val="75000"/>
                  </a:schemeClr>
                </a:solidFill>
              </a:rPr>
              <a:t>Pinaceae</a:t>
            </a:r>
            <a:r>
              <a:rPr lang="en-US" b="1" dirty="0">
                <a:solidFill>
                  <a:schemeClr val="accent1">
                    <a:lumMod val="75000"/>
                  </a:schemeClr>
                </a:solidFill>
              </a:rPr>
              <a:t> – Seed Adaptations</a:t>
            </a:r>
          </a:p>
        </p:txBody>
      </p:sp>
      <p:sp>
        <p:nvSpPr>
          <p:cNvPr id="81931" name="Rectangle 11"/>
          <p:cNvSpPr>
            <a:spLocks noGrp="1" noChangeArrowheads="1"/>
          </p:cNvSpPr>
          <p:nvPr>
            <p:ph type="body" idx="1"/>
          </p:nvPr>
        </p:nvSpPr>
        <p:spPr/>
        <p:txBody>
          <a:bodyPr/>
          <a:lstStyle/>
          <a:p>
            <a:pPr>
              <a:lnSpc>
                <a:spcPct val="90000"/>
              </a:lnSpc>
            </a:pPr>
            <a:r>
              <a:rPr lang="en-US" sz="2800" dirty="0"/>
              <a:t>The seed has many obvious functional adaptations</a:t>
            </a:r>
          </a:p>
          <a:p>
            <a:pPr>
              <a:lnSpc>
                <a:spcPct val="90000"/>
              </a:lnSpc>
            </a:pPr>
            <a:r>
              <a:rPr lang="en-US" sz="2800" dirty="0"/>
              <a:t>Has winged appendage to aid wind dispersal (developed from lining of </a:t>
            </a:r>
            <a:r>
              <a:rPr lang="en-US" sz="2800" dirty="0" err="1"/>
              <a:t>ovuliferous</a:t>
            </a:r>
            <a:r>
              <a:rPr lang="en-US" sz="2800" dirty="0"/>
              <a:t> scale).</a:t>
            </a:r>
          </a:p>
          <a:p>
            <a:pPr>
              <a:lnSpc>
                <a:spcPct val="90000"/>
              </a:lnSpc>
            </a:pPr>
            <a:r>
              <a:rPr lang="en-US" sz="2800" dirty="0"/>
              <a:t>The seed is nutritive and is eaten by animals who act as dispersal agents.</a:t>
            </a:r>
          </a:p>
          <a:p>
            <a:pPr>
              <a:lnSpc>
                <a:spcPct val="90000"/>
              </a:lnSpc>
            </a:pPr>
            <a:r>
              <a:rPr lang="en-US" sz="2800" dirty="0"/>
              <a:t>The strong seed coat allows seeds to be dispersed by </a:t>
            </a:r>
            <a:r>
              <a:rPr lang="en-US" sz="2800" dirty="0" err="1"/>
              <a:t>abiotic</a:t>
            </a:r>
            <a:r>
              <a:rPr lang="en-US" sz="2800" dirty="0"/>
              <a:t> agents without damage.</a:t>
            </a:r>
          </a:p>
          <a:p>
            <a:pPr>
              <a:lnSpc>
                <a:spcPct val="90000"/>
              </a:lnSpc>
            </a:pPr>
            <a:r>
              <a:rPr lang="en-US" sz="2800" dirty="0"/>
              <a:t>The seed coat prevents the entry of pathogens and protects it from physical damage.</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Rectangle 4"/>
          <p:cNvSpPr>
            <a:spLocks noGrp="1" noChangeArrowheads="1"/>
          </p:cNvSpPr>
          <p:nvPr>
            <p:ph type="title"/>
          </p:nvPr>
        </p:nvSpPr>
        <p:spPr/>
        <p:txBody>
          <a:bodyPr/>
          <a:lstStyle/>
          <a:p>
            <a:r>
              <a:rPr lang="en-US" b="1" dirty="0" err="1">
                <a:solidFill>
                  <a:schemeClr val="accent1">
                    <a:lumMod val="75000"/>
                  </a:schemeClr>
                </a:solidFill>
              </a:rPr>
              <a:t>Pinaceae</a:t>
            </a:r>
            <a:r>
              <a:rPr lang="en-US" b="1" dirty="0">
                <a:solidFill>
                  <a:schemeClr val="accent1">
                    <a:lumMod val="75000"/>
                  </a:schemeClr>
                </a:solidFill>
              </a:rPr>
              <a:t> – Seed Adaptations</a:t>
            </a:r>
          </a:p>
        </p:txBody>
      </p:sp>
      <p:sp>
        <p:nvSpPr>
          <p:cNvPr id="96261" name="Rectangle 5"/>
          <p:cNvSpPr>
            <a:spLocks noGrp="1" noChangeArrowheads="1"/>
          </p:cNvSpPr>
          <p:nvPr>
            <p:ph type="body" idx="1"/>
          </p:nvPr>
        </p:nvSpPr>
        <p:spPr>
          <a:xfrm>
            <a:off x="1447800" y="1600200"/>
            <a:ext cx="7239000" cy="5105400"/>
          </a:xfrm>
        </p:spPr>
        <p:txBody>
          <a:bodyPr/>
          <a:lstStyle/>
          <a:p>
            <a:pPr>
              <a:lnSpc>
                <a:spcPct val="80000"/>
              </a:lnSpc>
            </a:pPr>
            <a:r>
              <a:rPr lang="en-US" sz="2800" dirty="0"/>
              <a:t>The seed contains a mature embryo which is ready to germinate (</a:t>
            </a:r>
            <a:r>
              <a:rPr lang="en-US" sz="2800" dirty="0" err="1"/>
              <a:t>endosporic</a:t>
            </a:r>
            <a:r>
              <a:rPr lang="en-US" sz="2800" dirty="0"/>
              <a:t> development).</a:t>
            </a:r>
          </a:p>
          <a:p>
            <a:pPr lvl="1">
              <a:lnSpc>
                <a:spcPct val="80000"/>
              </a:lnSpc>
            </a:pPr>
            <a:r>
              <a:rPr lang="en-US" sz="2400" dirty="0" err="1"/>
              <a:t>Polycotyledonous</a:t>
            </a:r>
            <a:r>
              <a:rPr lang="en-US" sz="2400" dirty="0"/>
              <a:t>: 2-18</a:t>
            </a:r>
          </a:p>
          <a:p>
            <a:pPr lvl="1">
              <a:lnSpc>
                <a:spcPct val="80000"/>
              </a:lnSpc>
            </a:pPr>
            <a:r>
              <a:rPr lang="en-US" sz="2400" dirty="0"/>
              <a:t>Maturing in 2-3 yrs</a:t>
            </a:r>
          </a:p>
          <a:p>
            <a:pPr lvl="1">
              <a:lnSpc>
                <a:spcPct val="80000"/>
              </a:lnSpc>
            </a:pPr>
            <a:r>
              <a:rPr lang="en-US" sz="2400" dirty="0"/>
              <a:t>The </a:t>
            </a:r>
            <a:r>
              <a:rPr lang="en-US" sz="2400" dirty="0" err="1"/>
              <a:t>megagametophyte</a:t>
            </a:r>
            <a:r>
              <a:rPr lang="en-US" sz="2400" dirty="0"/>
              <a:t> is a readily available food source to the embryo during germination.</a:t>
            </a:r>
          </a:p>
          <a:p>
            <a:pPr>
              <a:lnSpc>
                <a:spcPct val="80000"/>
              </a:lnSpc>
            </a:pPr>
            <a:endParaRPr lang="en-US" sz="2800" dirty="0"/>
          </a:p>
          <a:p>
            <a:pPr>
              <a:lnSpc>
                <a:spcPct val="80000"/>
              </a:lnSpc>
            </a:pPr>
            <a:r>
              <a:rPr lang="en-US" sz="2800" dirty="0"/>
              <a:t>The seed is viable for long periods in the soil. Thus, its germination can be stretched over many years or can be triggered by specific environmental stimuli, like heat.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908720"/>
            <a:ext cx="8064896" cy="4524315"/>
          </a:xfrm>
          <a:prstGeom prst="rect">
            <a:avLst/>
          </a:prstGeom>
        </p:spPr>
        <p:txBody>
          <a:bodyPr wrap="square">
            <a:spAutoFit/>
          </a:bodyPr>
          <a:lstStyle/>
          <a:p>
            <a:pPr indent="447675" algn="just"/>
            <a:r>
              <a:rPr lang="en-US" sz="2400" dirty="0" smtClean="0"/>
              <a:t>There Are Two Kinds of Sporangia within the Ferns In terms of the structure and method of development of their sporangia, ferns may be classified as either </a:t>
            </a:r>
            <a:r>
              <a:rPr lang="en-US" sz="2400" b="1" dirty="0" smtClean="0">
                <a:solidFill>
                  <a:schemeClr val="accent1">
                    <a:lumMod val="75000"/>
                  </a:schemeClr>
                </a:solidFill>
              </a:rPr>
              <a:t>eusporangiate or </a:t>
            </a:r>
            <a:r>
              <a:rPr lang="en-US" sz="2400" b="1" dirty="0" err="1" smtClean="0">
                <a:solidFill>
                  <a:schemeClr val="accent1">
                    <a:lumMod val="75000"/>
                  </a:schemeClr>
                </a:solidFill>
              </a:rPr>
              <a:t>leptosporangiate</a:t>
            </a:r>
            <a:r>
              <a:rPr lang="en-US" sz="2400" b="1" dirty="0" smtClean="0">
                <a:solidFill>
                  <a:schemeClr val="accent1">
                    <a:lumMod val="75000"/>
                  </a:schemeClr>
                </a:solidFill>
              </a:rPr>
              <a:t> </a:t>
            </a:r>
            <a:r>
              <a:rPr lang="en-US" sz="2400" dirty="0" smtClean="0"/>
              <a:t>(Fig.1,2). </a:t>
            </a:r>
          </a:p>
          <a:p>
            <a:pPr indent="447675" algn="just"/>
            <a:r>
              <a:rPr lang="en-US" sz="2400" dirty="0" smtClean="0"/>
              <a:t>The distinction between these two types of sporangia is important for understanding relationships among vascular plants. </a:t>
            </a:r>
          </a:p>
          <a:p>
            <a:pPr indent="447675" algn="just"/>
            <a:r>
              <a:rPr lang="en-US" sz="2400" dirty="0" smtClean="0"/>
              <a:t>Most living ferns are </a:t>
            </a:r>
            <a:r>
              <a:rPr lang="en-US" sz="2400" dirty="0" err="1" smtClean="0"/>
              <a:t>homosporous</a:t>
            </a:r>
            <a:r>
              <a:rPr lang="en-US" sz="2400" dirty="0" smtClean="0"/>
              <a:t>, producing only one kind of spore. </a:t>
            </a:r>
            <a:r>
              <a:rPr lang="en-US" sz="2400" dirty="0" err="1" smtClean="0"/>
              <a:t>Heterospory</a:t>
            </a:r>
            <a:r>
              <a:rPr lang="en-US" sz="2400" dirty="0" smtClean="0"/>
              <a:t>, with both microspores and megaspores produced, is restricted to the water ferns. A few extinct ferns also were </a:t>
            </a:r>
            <a:r>
              <a:rPr lang="en-US" sz="2400" dirty="0" err="1" smtClean="0"/>
              <a:t>heterosporous</a:t>
            </a:r>
            <a:r>
              <a:rPr lang="en-US" sz="2400" dirty="0" smtClean="0"/>
              <a:t>. </a:t>
            </a:r>
            <a:endParaRPr lang="en-US" sz="2400" b="1" dirty="0" smtClean="0">
              <a:solidFill>
                <a:schemeClr val="accent1">
                  <a:lumMod val="75000"/>
                </a:schemeClr>
              </a:solidFill>
            </a:endParaRPr>
          </a:p>
          <a:p>
            <a:pPr indent="447675" algn="just"/>
            <a:endParaRPr lang="ru-RU" sz="24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Grp="1" noChangeArrowheads="1"/>
          </p:cNvSpPr>
          <p:nvPr>
            <p:ph type="title"/>
          </p:nvPr>
        </p:nvSpPr>
        <p:spPr/>
        <p:txBody>
          <a:bodyPr/>
          <a:lstStyle/>
          <a:p>
            <a:r>
              <a:rPr lang="en-US" b="1" dirty="0" err="1">
                <a:solidFill>
                  <a:schemeClr val="accent1">
                    <a:lumMod val="75000"/>
                  </a:schemeClr>
                </a:solidFill>
              </a:rPr>
              <a:t>Pinaceae</a:t>
            </a:r>
            <a:r>
              <a:rPr lang="en-US" b="1" dirty="0">
                <a:solidFill>
                  <a:schemeClr val="accent1">
                    <a:lumMod val="75000"/>
                  </a:schemeClr>
                </a:solidFill>
              </a:rPr>
              <a:t> - Germination</a:t>
            </a:r>
          </a:p>
        </p:txBody>
      </p:sp>
      <p:sp>
        <p:nvSpPr>
          <p:cNvPr id="92165" name="Rectangle 5"/>
          <p:cNvSpPr>
            <a:spLocks noGrp="1" noChangeArrowheads="1"/>
          </p:cNvSpPr>
          <p:nvPr>
            <p:ph type="body" idx="1"/>
          </p:nvPr>
        </p:nvSpPr>
        <p:spPr/>
        <p:txBody>
          <a:bodyPr/>
          <a:lstStyle/>
          <a:p>
            <a:pPr>
              <a:lnSpc>
                <a:spcPct val="90000"/>
              </a:lnSpc>
              <a:spcAft>
                <a:spcPct val="20000"/>
              </a:spcAft>
            </a:pPr>
            <a:r>
              <a:rPr lang="en-US" sz="2400" dirty="0" err="1"/>
              <a:t>Germiation</a:t>
            </a:r>
            <a:r>
              <a:rPr lang="en-US" sz="2400" dirty="0"/>
              <a:t> is </a:t>
            </a:r>
            <a:r>
              <a:rPr lang="en-US" sz="2400" dirty="0" err="1"/>
              <a:t>epigeal</a:t>
            </a:r>
            <a:endParaRPr lang="en-US" sz="2400" dirty="0"/>
          </a:p>
          <a:p>
            <a:pPr>
              <a:lnSpc>
                <a:spcPct val="90000"/>
              </a:lnSpc>
              <a:spcAft>
                <a:spcPct val="20000"/>
              </a:spcAft>
            </a:pPr>
            <a:r>
              <a:rPr lang="en-US" sz="2400" dirty="0"/>
              <a:t>The first sign of germination is the fracturing of the seed coat and the emergence of the </a:t>
            </a:r>
            <a:r>
              <a:rPr lang="en-US" sz="2400" dirty="0" err="1"/>
              <a:t>Radicle</a:t>
            </a:r>
            <a:r>
              <a:rPr lang="en-US" sz="2400" dirty="0"/>
              <a:t> </a:t>
            </a:r>
          </a:p>
          <a:p>
            <a:pPr>
              <a:lnSpc>
                <a:spcPct val="90000"/>
              </a:lnSpc>
              <a:spcAft>
                <a:spcPct val="20000"/>
              </a:spcAft>
            </a:pPr>
            <a:r>
              <a:rPr lang="en-US" sz="2400" dirty="0"/>
              <a:t>The </a:t>
            </a:r>
            <a:r>
              <a:rPr lang="en-US" sz="2400" dirty="0" err="1"/>
              <a:t>hypocotyl</a:t>
            </a:r>
            <a:r>
              <a:rPr lang="en-US" sz="2400" dirty="0"/>
              <a:t> elongates and lifts the remainder of the seed above the substrate. </a:t>
            </a:r>
          </a:p>
          <a:p>
            <a:pPr>
              <a:lnSpc>
                <a:spcPct val="90000"/>
              </a:lnSpc>
              <a:spcAft>
                <a:spcPct val="20000"/>
              </a:spcAft>
            </a:pPr>
            <a:r>
              <a:rPr lang="en-US" sz="2400" dirty="0"/>
              <a:t>The cotyledons enlarge and absorb nutrients from female gametophyte (now endosperm), further growth of the cotyledons results in their separation from the </a:t>
            </a:r>
            <a:r>
              <a:rPr lang="en-US" sz="2400" dirty="0" err="1"/>
              <a:t>megagametophyte</a:t>
            </a:r>
            <a:r>
              <a:rPr lang="en-US" sz="2400" dirty="0"/>
              <a:t>. </a:t>
            </a:r>
          </a:p>
          <a:p>
            <a:pPr>
              <a:lnSpc>
                <a:spcPct val="90000"/>
              </a:lnSpc>
              <a:spcAft>
                <a:spcPct val="20000"/>
              </a:spcAft>
            </a:pPr>
            <a:r>
              <a:rPr lang="en-US" sz="2400" dirty="0"/>
              <a:t>The cotyledons complete their development and act as photosynthetic leaves. </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Grp="1" noChangeArrowheads="1"/>
          </p:cNvSpPr>
          <p:nvPr>
            <p:ph type="title"/>
          </p:nvPr>
        </p:nvSpPr>
        <p:spPr/>
        <p:txBody>
          <a:bodyPr/>
          <a:lstStyle/>
          <a:p>
            <a:r>
              <a:rPr lang="en-US" b="1" dirty="0" err="1">
                <a:solidFill>
                  <a:schemeClr val="accent1">
                    <a:lumMod val="75000"/>
                  </a:schemeClr>
                </a:solidFill>
              </a:rPr>
              <a:t>Pinaceae</a:t>
            </a:r>
            <a:r>
              <a:rPr lang="en-US" b="1" dirty="0">
                <a:solidFill>
                  <a:schemeClr val="accent1">
                    <a:lumMod val="75000"/>
                  </a:schemeClr>
                </a:solidFill>
              </a:rPr>
              <a:t> - Germination</a:t>
            </a:r>
          </a:p>
        </p:txBody>
      </p:sp>
      <p:sp>
        <p:nvSpPr>
          <p:cNvPr id="93189" name="Rectangle 5"/>
          <p:cNvSpPr>
            <a:spLocks noGrp="1" noChangeArrowheads="1"/>
          </p:cNvSpPr>
          <p:nvPr>
            <p:ph type="body" idx="1"/>
          </p:nvPr>
        </p:nvSpPr>
        <p:spPr/>
        <p:txBody>
          <a:bodyPr/>
          <a:lstStyle/>
          <a:p>
            <a:r>
              <a:rPr lang="en-US" sz="2800" dirty="0"/>
              <a:t>The embryonic shoot (</a:t>
            </a:r>
            <a:r>
              <a:rPr lang="en-US" sz="2800" dirty="0" err="1"/>
              <a:t>Epicotyl</a:t>
            </a:r>
            <a:r>
              <a:rPr lang="en-US" sz="2800" dirty="0"/>
              <a:t>) emerges and produces the first leafy stem. </a:t>
            </a:r>
          </a:p>
          <a:p>
            <a:r>
              <a:rPr lang="en-US" sz="2800" dirty="0"/>
              <a:t>This overtakes the cotyledons as the source of </a:t>
            </a:r>
            <a:r>
              <a:rPr lang="en-US" sz="2800" dirty="0" err="1"/>
              <a:t>photosynthate</a:t>
            </a:r>
            <a:r>
              <a:rPr lang="en-US" sz="2800" dirty="0"/>
              <a:t>. </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4" name="Picture 6" descr="Seedlinh200Lab"/>
          <p:cNvPicPr>
            <a:picLocks noChangeAspect="1" noChangeArrowheads="1"/>
          </p:cNvPicPr>
          <p:nvPr/>
        </p:nvPicPr>
        <p:blipFill>
          <a:blip r:embed="rId2" cstate="print"/>
          <a:srcRect/>
          <a:stretch>
            <a:fillRect/>
          </a:stretch>
        </p:blipFill>
        <p:spPr bwMode="auto">
          <a:xfrm>
            <a:off x="0" y="0"/>
            <a:ext cx="4929188" cy="6858000"/>
          </a:xfrm>
          <a:prstGeom prst="rect">
            <a:avLst/>
          </a:prstGeom>
          <a:noFill/>
        </p:spPr>
      </p:pic>
      <p:sp>
        <p:nvSpPr>
          <p:cNvPr id="94215" name="Text Box 7"/>
          <p:cNvSpPr txBox="1">
            <a:spLocks noChangeArrowheads="1"/>
          </p:cNvSpPr>
          <p:nvPr/>
        </p:nvSpPr>
        <p:spPr bwMode="auto">
          <a:xfrm>
            <a:off x="5562600" y="2286000"/>
            <a:ext cx="2971800" cy="3113088"/>
          </a:xfrm>
          <a:prstGeom prst="rect">
            <a:avLst/>
          </a:prstGeom>
          <a:noFill/>
          <a:ln w="9525">
            <a:noFill/>
            <a:miter lim="800000"/>
            <a:headEnd/>
            <a:tailEnd/>
          </a:ln>
          <a:effectLst/>
        </p:spPr>
        <p:txBody>
          <a:bodyPr>
            <a:spAutoFit/>
          </a:bodyPr>
          <a:lstStyle/>
          <a:p>
            <a:pPr algn="ctr">
              <a:spcBef>
                <a:spcPct val="50000"/>
              </a:spcBef>
            </a:pPr>
            <a:r>
              <a:rPr lang="en-US" sz="3600" b="1">
                <a:solidFill>
                  <a:schemeClr val="tx2"/>
                </a:solidFill>
                <a:effectLst>
                  <a:outerShdw blurRad="38100" dist="38100" dir="2700000" algn="tl">
                    <a:srgbClr val="000000"/>
                  </a:outerShdw>
                </a:effectLst>
              </a:rPr>
              <a:t>Germination</a:t>
            </a:r>
          </a:p>
          <a:p>
            <a:pPr algn="ctr">
              <a:spcBef>
                <a:spcPct val="50000"/>
              </a:spcBef>
            </a:pPr>
            <a:r>
              <a:rPr lang="en-US" sz="3600" b="1">
                <a:solidFill>
                  <a:schemeClr val="tx2"/>
                </a:solidFill>
                <a:effectLst>
                  <a:outerShdw blurRad="38100" dist="38100" dir="2700000" algn="tl">
                    <a:srgbClr val="000000"/>
                  </a:outerShdw>
                </a:effectLst>
              </a:rPr>
              <a:t>in the </a:t>
            </a:r>
          </a:p>
          <a:p>
            <a:pPr algn="ctr">
              <a:spcBef>
                <a:spcPct val="50000"/>
              </a:spcBef>
            </a:pPr>
            <a:r>
              <a:rPr lang="en-US" sz="3600" b="1">
                <a:solidFill>
                  <a:schemeClr val="tx2"/>
                </a:solidFill>
                <a:effectLst>
                  <a:outerShdw blurRad="38100" dist="38100" dir="2700000" algn="tl">
                    <a:srgbClr val="000000"/>
                  </a:outerShdw>
                </a:effectLst>
              </a:rPr>
              <a:t>conifer </a:t>
            </a:r>
          </a:p>
          <a:p>
            <a:pPr algn="ctr">
              <a:spcBef>
                <a:spcPct val="50000"/>
              </a:spcBef>
            </a:pPr>
            <a:r>
              <a:rPr lang="en-US" sz="3600" b="1">
                <a:solidFill>
                  <a:schemeClr val="tx2"/>
                </a:solidFill>
                <a:effectLst>
                  <a:outerShdw blurRad="38100" dist="38100" dir="2700000" algn="tl">
                    <a:srgbClr val="000000"/>
                  </a:outerShdw>
                </a:effectLst>
              </a:rPr>
              <a:t>seed</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6"/>
          <p:cNvSpPr>
            <a:spLocks noGrp="1" noChangeArrowheads="1"/>
          </p:cNvSpPr>
          <p:nvPr>
            <p:ph type="title"/>
          </p:nvPr>
        </p:nvSpPr>
        <p:spPr/>
        <p:txBody>
          <a:bodyPr/>
          <a:lstStyle/>
          <a:p>
            <a:r>
              <a:rPr lang="en-US" sz="4000" b="1" dirty="0" err="1">
                <a:solidFill>
                  <a:schemeClr val="accent1">
                    <a:lumMod val="75000"/>
                  </a:schemeClr>
                </a:solidFill>
              </a:rPr>
              <a:t>Coniferaceae</a:t>
            </a:r>
            <a:r>
              <a:rPr lang="en-US" sz="4000" b="1" dirty="0">
                <a:solidFill>
                  <a:schemeClr val="accent1">
                    <a:lumMod val="75000"/>
                  </a:schemeClr>
                </a:solidFill>
              </a:rPr>
              <a:t> / </a:t>
            </a:r>
            <a:r>
              <a:rPr lang="en-US" sz="4000" b="1" dirty="0" err="1">
                <a:solidFill>
                  <a:schemeClr val="accent1">
                    <a:lumMod val="75000"/>
                  </a:schemeClr>
                </a:solidFill>
              </a:rPr>
              <a:t>Pinaceae</a:t>
            </a:r>
            <a:r>
              <a:rPr lang="en-US" sz="4000" b="1" dirty="0">
                <a:solidFill>
                  <a:schemeClr val="accent1">
                    <a:lumMod val="75000"/>
                  </a:schemeClr>
                </a:solidFill>
              </a:rPr>
              <a:t> - Examples</a:t>
            </a:r>
          </a:p>
        </p:txBody>
      </p:sp>
      <p:sp>
        <p:nvSpPr>
          <p:cNvPr id="5127" name="Rectangle 7"/>
          <p:cNvSpPr>
            <a:spLocks noGrp="1" noChangeArrowheads="1"/>
          </p:cNvSpPr>
          <p:nvPr>
            <p:ph type="body" idx="1"/>
          </p:nvPr>
        </p:nvSpPr>
        <p:spPr/>
        <p:txBody>
          <a:bodyPr/>
          <a:lstStyle/>
          <a:p>
            <a:r>
              <a:rPr lang="en-US" dirty="0" err="1"/>
              <a:t>Pinus</a:t>
            </a:r>
            <a:r>
              <a:rPr lang="en-US" dirty="0"/>
              <a:t> (Pines)</a:t>
            </a:r>
          </a:p>
          <a:p>
            <a:r>
              <a:rPr lang="en-US" dirty="0" err="1"/>
              <a:t>Picea</a:t>
            </a:r>
            <a:r>
              <a:rPr lang="en-US" dirty="0"/>
              <a:t> (Spruce)</a:t>
            </a:r>
          </a:p>
          <a:p>
            <a:r>
              <a:rPr lang="en-US" dirty="0" err="1"/>
              <a:t>Cedrus</a:t>
            </a:r>
            <a:r>
              <a:rPr lang="en-US" dirty="0"/>
              <a:t> (Cedars – not WI cedar)</a:t>
            </a:r>
          </a:p>
          <a:p>
            <a:r>
              <a:rPr lang="en-US" dirty="0" err="1"/>
              <a:t>Abies</a:t>
            </a:r>
            <a:r>
              <a:rPr lang="en-US" dirty="0"/>
              <a:t> (Firs)</a:t>
            </a:r>
          </a:p>
          <a:p>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descr="C:\Users\ADM\Documents\Karime\2018\Lectures\Biodiversity of plants\Additional materials Biodiversity\f-d 72f8cd5229dc9d55c1b253e2f0ee1c57ee2880dd13867f2bbc6cb7f2+IMAGE_THUMB_POSTCARD_TINY+IMAGE_THUMB_POSTCARD_TINY.1.png"/>
          <p:cNvPicPr>
            <a:picLocks noGrp="1" noChangeAspect="1" noChangeArrowheads="1"/>
          </p:cNvPicPr>
          <p:nvPr>
            <p:ph idx="1"/>
          </p:nvPr>
        </p:nvPicPr>
        <p:blipFill>
          <a:blip r:embed="rId2" cstate="print"/>
          <a:srcRect/>
          <a:stretch>
            <a:fillRect/>
          </a:stretch>
        </p:blipFill>
        <p:spPr bwMode="auto">
          <a:xfrm>
            <a:off x="1691680" y="260648"/>
            <a:ext cx="6120680" cy="6264000"/>
          </a:xfrm>
          <a:prstGeom prst="rect">
            <a:avLst/>
          </a:prstGeom>
          <a:noFill/>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043"/>
            <a:ext cx="7348487" cy="646331"/>
          </a:xfrm>
          <a:prstGeom prst="rect">
            <a:avLst/>
          </a:prstGeom>
        </p:spPr>
        <p:txBody>
          <a:bodyPr wrap="none">
            <a:spAutoFit/>
          </a:bodyPr>
          <a:lstStyle/>
          <a:p>
            <a:r>
              <a:rPr lang="en-US" sz="3600" b="1" dirty="0">
                <a:solidFill>
                  <a:schemeClr val="accent1">
                    <a:lumMod val="75000"/>
                  </a:schemeClr>
                </a:solidFill>
              </a:rPr>
              <a:t>Family </a:t>
            </a:r>
            <a:r>
              <a:rPr lang="en-US" sz="3600" b="1" dirty="0" err="1">
                <a:solidFill>
                  <a:schemeClr val="accent1">
                    <a:lumMod val="75000"/>
                  </a:schemeClr>
                </a:solidFill>
              </a:rPr>
              <a:t>Cupressaceae</a:t>
            </a:r>
            <a:r>
              <a:rPr lang="en-US" sz="3600" dirty="0">
                <a:solidFill>
                  <a:schemeClr val="accent1">
                    <a:lumMod val="75000"/>
                  </a:schemeClr>
                </a:solidFill>
              </a:rPr>
              <a:t> – </a:t>
            </a:r>
            <a:r>
              <a:rPr lang="en-US" sz="3600" b="1" dirty="0">
                <a:solidFill>
                  <a:schemeClr val="accent1">
                    <a:lumMod val="75000"/>
                  </a:schemeClr>
                </a:solidFill>
              </a:rPr>
              <a:t>Cypress family</a:t>
            </a:r>
          </a:p>
        </p:txBody>
      </p:sp>
      <p:sp>
        <p:nvSpPr>
          <p:cNvPr id="3" name="Прямоугольник 2"/>
          <p:cNvSpPr/>
          <p:nvPr/>
        </p:nvSpPr>
        <p:spPr>
          <a:xfrm>
            <a:off x="467544" y="692696"/>
            <a:ext cx="8064896" cy="2123658"/>
          </a:xfrm>
          <a:prstGeom prst="rect">
            <a:avLst/>
          </a:prstGeom>
        </p:spPr>
        <p:txBody>
          <a:bodyPr wrap="square">
            <a:spAutoFit/>
          </a:bodyPr>
          <a:lstStyle/>
          <a:p>
            <a:pPr indent="357188" algn="just"/>
            <a:r>
              <a:rPr lang="en-US" sz="2200" dirty="0">
                <a:latin typeface="arial,helvetica,espy,sans-serif"/>
              </a:rPr>
              <a:t>Cypress family. These are mostly evergreen trees or shrubs with small, scaly leaves and separate male and female cones, sometimes on separate trees. The seed cones are typically woody or leathery, with one to several seeds behind each scale. The juniper "berry" is really a cone with merged, fleshy scales.</a:t>
            </a:r>
            <a:endParaRPr lang="ru-RU" sz="22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928422" y="2780928"/>
            <a:ext cx="3883333" cy="360000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55576" y="2708920"/>
            <a:ext cx="3292585" cy="3996000"/>
          </a:xfrm>
          <a:prstGeom prst="rect">
            <a:avLst/>
          </a:prstGeom>
        </p:spPr>
      </p:pic>
    </p:spTree>
    <p:extLst>
      <p:ext uri="{BB962C8B-B14F-4D97-AF65-F5344CB8AC3E}">
        <p14:creationId xmlns:p14="http://schemas.microsoft.com/office/powerpoint/2010/main" xmlns="" val="9878901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Documents\Karime\2018\Lectures\Anatomy and morphology of plant\Additional materials\Gymnosperms\2.jpg"/>
          <p:cNvPicPr>
            <a:picLocks noChangeAspect="1" noChangeArrowheads="1"/>
          </p:cNvPicPr>
          <p:nvPr/>
        </p:nvPicPr>
        <p:blipFill>
          <a:blip r:embed="rId2" cstate="print"/>
          <a:srcRect/>
          <a:stretch>
            <a:fillRect/>
          </a:stretch>
        </p:blipFill>
        <p:spPr bwMode="auto">
          <a:xfrm>
            <a:off x="179512" y="332656"/>
            <a:ext cx="4903909" cy="3564000"/>
          </a:xfrm>
          <a:prstGeom prst="rect">
            <a:avLst/>
          </a:prstGeom>
          <a:noFill/>
        </p:spPr>
      </p:pic>
      <p:pic>
        <p:nvPicPr>
          <p:cNvPr id="4099" name="Picture 3" descr="C:\Users\ADM\Documents\Karime\2018\Lectures\Anatomy and morphology of plant\Additional materials\Gymnosperms\800px-Juniperseeds.jpg"/>
          <p:cNvPicPr>
            <a:picLocks noChangeAspect="1" noChangeArrowheads="1"/>
          </p:cNvPicPr>
          <p:nvPr/>
        </p:nvPicPr>
        <p:blipFill>
          <a:blip r:embed="rId3" cstate="print"/>
          <a:srcRect/>
          <a:stretch>
            <a:fillRect/>
          </a:stretch>
        </p:blipFill>
        <p:spPr bwMode="auto">
          <a:xfrm>
            <a:off x="4139952" y="3284984"/>
            <a:ext cx="4865751" cy="3096000"/>
          </a:xfrm>
          <a:prstGeom prst="rect">
            <a:avLst/>
          </a:prstGeom>
          <a:noFill/>
        </p:spPr>
      </p:pic>
      <p:sp>
        <p:nvSpPr>
          <p:cNvPr id="4" name="Прямоугольник 3"/>
          <p:cNvSpPr/>
          <p:nvPr/>
        </p:nvSpPr>
        <p:spPr>
          <a:xfrm>
            <a:off x="1187624" y="4077072"/>
            <a:ext cx="2087238" cy="400110"/>
          </a:xfrm>
          <a:prstGeom prst="rect">
            <a:avLst/>
          </a:prstGeom>
        </p:spPr>
        <p:txBody>
          <a:bodyPr wrap="none">
            <a:spAutoFit/>
          </a:bodyPr>
          <a:lstStyle/>
          <a:p>
            <a:r>
              <a:rPr lang="en-US" sz="2000" b="1" dirty="0" smtClean="0"/>
              <a:t>needle-like leaves</a:t>
            </a:r>
            <a:endParaRPr lang="ru-RU" sz="2000" b="1" dirty="0"/>
          </a:p>
        </p:txBody>
      </p:sp>
      <p:sp>
        <p:nvSpPr>
          <p:cNvPr id="5" name="Прямоугольник 4"/>
          <p:cNvSpPr/>
          <p:nvPr/>
        </p:nvSpPr>
        <p:spPr>
          <a:xfrm>
            <a:off x="5436096" y="6309320"/>
            <a:ext cx="3000437" cy="400110"/>
          </a:xfrm>
          <a:prstGeom prst="rect">
            <a:avLst/>
          </a:prstGeom>
        </p:spPr>
        <p:txBody>
          <a:bodyPr wrap="none">
            <a:spAutoFit/>
          </a:bodyPr>
          <a:lstStyle/>
          <a:p>
            <a:r>
              <a:rPr lang="en-US" sz="2000" b="1" dirty="0" smtClean="0"/>
              <a:t>berry-like cones and seeds</a:t>
            </a:r>
            <a:endParaRPr lang="ru-RU" sz="2000" b="1" dirty="0"/>
          </a:p>
        </p:txBody>
      </p:sp>
      <p:sp>
        <p:nvSpPr>
          <p:cNvPr id="6" name="Содержимое 2"/>
          <p:cNvSpPr txBox="1">
            <a:spLocks/>
          </p:cNvSpPr>
          <p:nvPr/>
        </p:nvSpPr>
        <p:spPr>
          <a:xfrm>
            <a:off x="5076056" y="332656"/>
            <a:ext cx="3898776" cy="2448272"/>
          </a:xfrm>
          <a:prstGeom prst="rect">
            <a:avLst/>
          </a:prstGeom>
        </p:spPr>
        <p:txBody>
          <a:bodyPr>
            <a:normAutofit/>
          </a:bodyPr>
          <a:lstStyle/>
          <a:p>
            <a:pPr marL="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Division </a:t>
            </a:r>
            <a:r>
              <a:rPr kumimoji="0" lang="en-US" sz="2200" b="1" i="0" u="none" strike="noStrike" kern="1200" cap="none" spc="0" normalizeH="0" baseline="0" noProof="0" dirty="0" err="1" smtClean="0">
                <a:ln>
                  <a:noFill/>
                </a:ln>
                <a:solidFill>
                  <a:schemeClr val="accent1">
                    <a:lumMod val="75000"/>
                  </a:schemeClr>
                </a:solidFill>
                <a:effectLst/>
                <a:uLnTx/>
                <a:uFillTx/>
                <a:latin typeface="+mn-lt"/>
                <a:ea typeface="+mn-ea"/>
                <a:cs typeface="+mn-cs"/>
              </a:rPr>
              <a:t>Coniferophyta</a:t>
            </a: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 - Conifers </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Class </a:t>
            </a:r>
            <a:r>
              <a:rPr kumimoji="0" lang="ru-RU"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 </a:t>
            </a:r>
            <a:r>
              <a:rPr kumimoji="0" lang="en-US" sz="2200" b="1" i="0" u="none" strike="noStrike" kern="1200" cap="none" spc="0" normalizeH="0" baseline="0" noProof="0" dirty="0" err="1" smtClean="0">
                <a:ln>
                  <a:noFill/>
                </a:ln>
                <a:solidFill>
                  <a:schemeClr val="accent1">
                    <a:lumMod val="75000"/>
                  </a:schemeClr>
                </a:solidFill>
                <a:effectLst/>
                <a:uLnTx/>
                <a:uFillTx/>
                <a:latin typeface="+mn-lt"/>
                <a:ea typeface="+mn-ea"/>
                <a:cs typeface="+mn-cs"/>
              </a:rPr>
              <a:t>Pinopsida</a:t>
            </a: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Order </a:t>
            </a:r>
            <a:r>
              <a:rPr kumimoji="0" lang="en-US" sz="2200" b="1" i="0" u="none" strike="noStrike" kern="1200" cap="none" spc="0" normalizeH="0" baseline="0" noProof="0" dirty="0" err="1" smtClean="0">
                <a:ln>
                  <a:noFill/>
                </a:ln>
                <a:solidFill>
                  <a:schemeClr val="accent1">
                    <a:lumMod val="75000"/>
                  </a:schemeClr>
                </a:solidFill>
                <a:effectLst/>
                <a:uLnTx/>
                <a:uFillTx/>
                <a:latin typeface="+mn-lt"/>
                <a:ea typeface="+mn-ea"/>
                <a:cs typeface="+mn-cs"/>
              </a:rPr>
              <a:t>Pinales</a:t>
            </a:r>
            <a:endPar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Family </a:t>
            </a:r>
            <a:r>
              <a:rPr kumimoji="0" lang="en-US" sz="2200" b="1" i="0" u="none" strike="noStrike" kern="1200" cap="none" spc="0" normalizeH="0" baseline="0" noProof="0" dirty="0" err="1" smtClean="0">
                <a:ln>
                  <a:noFill/>
                </a:ln>
                <a:solidFill>
                  <a:schemeClr val="accent1">
                    <a:lumMod val="75000"/>
                  </a:schemeClr>
                </a:solidFill>
                <a:effectLst/>
                <a:uLnTx/>
                <a:uFillTx/>
                <a:latin typeface="+mn-lt"/>
                <a:ea typeface="+mn-ea"/>
                <a:cs typeface="+mn-cs"/>
              </a:rPr>
              <a:t>Cupressaceae</a:t>
            </a: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 – Cypress family</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200" b="1" i="1" u="none" strike="noStrike" kern="1200" cap="none" spc="0" normalizeH="0" baseline="0" noProof="0" dirty="0" smtClean="0">
                <a:ln>
                  <a:noFill/>
                </a:ln>
                <a:solidFill>
                  <a:schemeClr val="accent1">
                    <a:lumMod val="75000"/>
                  </a:schemeClr>
                </a:solidFill>
                <a:effectLst/>
                <a:uLnTx/>
                <a:uFillTx/>
                <a:latin typeface="+mn-lt"/>
                <a:ea typeface="+mn-ea"/>
                <a:cs typeface="+mn-cs"/>
              </a:rPr>
              <a:t>Juniper</a:t>
            </a:r>
            <a:r>
              <a:rPr kumimoji="0" lang="es-ES" sz="2200" b="1" i="1" u="none" strike="noStrike" kern="1200" cap="none" spc="0" normalizeH="0" baseline="0" noProof="0" dirty="0" smtClean="0">
                <a:ln>
                  <a:noFill/>
                </a:ln>
                <a:solidFill>
                  <a:schemeClr val="accent1">
                    <a:lumMod val="75000"/>
                  </a:schemeClr>
                </a:solidFill>
                <a:effectLst/>
                <a:uLnTx/>
                <a:uFillTx/>
                <a:latin typeface="+mn-lt"/>
                <a:ea typeface="+mn-ea"/>
                <a:cs typeface="+mn-cs"/>
              </a:rPr>
              <a:t>us </a:t>
            </a:r>
            <a:r>
              <a:rPr kumimoji="0" lang="es-E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sp. - </a:t>
            </a: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Juniper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267744" y="0"/>
            <a:ext cx="4572000" cy="646331"/>
          </a:xfrm>
          <a:prstGeom prst="rect">
            <a:avLst/>
          </a:prstGeom>
        </p:spPr>
        <p:txBody>
          <a:bodyPr>
            <a:spAutoFit/>
          </a:bodyPr>
          <a:lstStyle/>
          <a:p>
            <a:r>
              <a:rPr lang="en-US" sz="3600" b="1" dirty="0">
                <a:solidFill>
                  <a:schemeClr val="accent1">
                    <a:lumMod val="75000"/>
                  </a:schemeClr>
                </a:solidFill>
              </a:rPr>
              <a:t>Division</a:t>
            </a:r>
            <a:r>
              <a:rPr lang="en-US" sz="3600" dirty="0">
                <a:solidFill>
                  <a:schemeClr val="accent1">
                    <a:lumMod val="75000"/>
                  </a:schemeClr>
                </a:solidFill>
              </a:rPr>
              <a:t> </a:t>
            </a:r>
            <a:r>
              <a:rPr lang="en-US" sz="3600" b="1" dirty="0" err="1">
                <a:solidFill>
                  <a:schemeClr val="accent1">
                    <a:lumMod val="75000"/>
                  </a:schemeClr>
                </a:solidFill>
              </a:rPr>
              <a:t>Gnetophyta</a:t>
            </a:r>
            <a:r>
              <a:rPr lang="en-US" sz="3600" b="1" dirty="0">
                <a:solidFill>
                  <a:schemeClr val="accent1">
                    <a:lumMod val="75000"/>
                  </a:schemeClr>
                </a:solidFill>
                <a:hlinkClick r:id="rId2"/>
              </a:rPr>
              <a:t> </a:t>
            </a:r>
            <a:endParaRPr lang="en-US" sz="3600" b="1" dirty="0">
              <a:solidFill>
                <a:schemeClr val="accent1">
                  <a:lumMod val="75000"/>
                </a:schemeClr>
              </a:solidFill>
            </a:endParaRP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067944" y="2132856"/>
            <a:ext cx="4918988" cy="3420000"/>
          </a:xfrm>
          <a:prstGeom prst="rect">
            <a:avLst/>
          </a:prstGeom>
        </p:spPr>
      </p:pic>
      <p:sp>
        <p:nvSpPr>
          <p:cNvPr id="9" name="Прямоугольник 8"/>
          <p:cNvSpPr/>
          <p:nvPr/>
        </p:nvSpPr>
        <p:spPr>
          <a:xfrm>
            <a:off x="1403648" y="6457890"/>
            <a:ext cx="1656940" cy="400110"/>
          </a:xfrm>
          <a:prstGeom prst="rect">
            <a:avLst/>
          </a:prstGeom>
        </p:spPr>
        <p:txBody>
          <a:bodyPr wrap="square">
            <a:spAutoFit/>
          </a:bodyPr>
          <a:lstStyle/>
          <a:p>
            <a:r>
              <a:rPr lang="en-US" sz="2000" b="1" i="1" dirty="0" err="1"/>
              <a:t>Gnetum</a:t>
            </a:r>
            <a:endParaRPr lang="ru-RU" sz="2000" b="1" dirty="0"/>
          </a:p>
        </p:txBody>
      </p:sp>
      <p:sp>
        <p:nvSpPr>
          <p:cNvPr id="11" name="Прямоугольник 10"/>
          <p:cNvSpPr/>
          <p:nvPr/>
        </p:nvSpPr>
        <p:spPr>
          <a:xfrm>
            <a:off x="5868144" y="5733256"/>
            <a:ext cx="1476558" cy="400110"/>
          </a:xfrm>
          <a:prstGeom prst="rect">
            <a:avLst/>
          </a:prstGeom>
        </p:spPr>
        <p:txBody>
          <a:bodyPr wrap="none">
            <a:spAutoFit/>
          </a:bodyPr>
          <a:lstStyle/>
          <a:p>
            <a:r>
              <a:rPr lang="en-US" sz="2000" b="1" i="1" dirty="0" err="1"/>
              <a:t>Welwitschia</a:t>
            </a:r>
            <a:endParaRPr lang="ru-RU" sz="2000" b="1" dirty="0"/>
          </a:p>
        </p:txBody>
      </p:sp>
      <p:sp>
        <p:nvSpPr>
          <p:cNvPr id="8" name="Прямоугольник 7"/>
          <p:cNvSpPr/>
          <p:nvPr/>
        </p:nvSpPr>
        <p:spPr>
          <a:xfrm>
            <a:off x="395536" y="620688"/>
            <a:ext cx="8568952" cy="1446550"/>
          </a:xfrm>
          <a:prstGeom prst="rect">
            <a:avLst/>
          </a:prstGeom>
        </p:spPr>
        <p:txBody>
          <a:bodyPr wrap="square">
            <a:spAutoFit/>
          </a:bodyPr>
          <a:lstStyle/>
          <a:p>
            <a:pPr indent="355600" algn="just"/>
            <a:r>
              <a:rPr lang="en-US" sz="2200" dirty="0"/>
              <a:t>This group has </a:t>
            </a:r>
            <a:r>
              <a:rPr lang="en-US" sz="2200" b="1" dirty="0"/>
              <a:t>three orders </a:t>
            </a:r>
            <a:r>
              <a:rPr lang="en-US" sz="2200" b="1" dirty="0" err="1"/>
              <a:t>Ephedrales</a:t>
            </a:r>
            <a:r>
              <a:rPr lang="en-US" sz="2200" b="1" dirty="0"/>
              <a:t>, </a:t>
            </a:r>
            <a:r>
              <a:rPr lang="en-US" sz="2200" b="1" dirty="0" err="1"/>
              <a:t>Gnetales</a:t>
            </a:r>
            <a:r>
              <a:rPr lang="en-US" sz="2200" b="1" dirty="0"/>
              <a:t>, and </a:t>
            </a:r>
            <a:r>
              <a:rPr lang="en-US" sz="2200" b="1" dirty="0" err="1"/>
              <a:t>Welwitschiales</a:t>
            </a:r>
            <a:r>
              <a:rPr lang="en-US" sz="2200" dirty="0"/>
              <a:t>, each with one living genus, </a:t>
            </a:r>
            <a:r>
              <a:rPr lang="en-US" sz="2200" b="1" dirty="0"/>
              <a:t>Ephedra, </a:t>
            </a:r>
            <a:r>
              <a:rPr lang="en-US" sz="2200" b="1" dirty="0" err="1"/>
              <a:t>Gnetum</a:t>
            </a:r>
            <a:r>
              <a:rPr lang="en-US" sz="2200" b="1" dirty="0"/>
              <a:t>, and </a:t>
            </a:r>
            <a:r>
              <a:rPr lang="en-US" sz="2200" b="1" dirty="0" err="1"/>
              <a:t>Welwitschia</a:t>
            </a:r>
            <a:r>
              <a:rPr lang="en-US" sz="2200" dirty="0"/>
              <a:t>, respectively. There are 65 species in the </a:t>
            </a:r>
            <a:r>
              <a:rPr lang="en-US" sz="2200" dirty="0" smtClean="0"/>
              <a:t>genus </a:t>
            </a:r>
            <a:r>
              <a:rPr lang="en-US" sz="2200" i="1" dirty="0"/>
              <a:t>Ephedra</a:t>
            </a:r>
            <a:r>
              <a:rPr lang="en-US" sz="2200" dirty="0"/>
              <a:t>, 30 or more in </a:t>
            </a:r>
            <a:r>
              <a:rPr lang="en-US" sz="2200" i="1" dirty="0" err="1" smtClean="0"/>
              <a:t>Gnetum</a:t>
            </a:r>
            <a:r>
              <a:rPr lang="en-US" sz="2200" dirty="0" smtClean="0"/>
              <a:t>, </a:t>
            </a:r>
            <a:r>
              <a:rPr lang="en-US" sz="2200" dirty="0"/>
              <a:t>but only one in </a:t>
            </a:r>
            <a:r>
              <a:rPr lang="en-US" sz="2200" i="1" dirty="0" err="1" smtClean="0"/>
              <a:t>Welwitschia</a:t>
            </a:r>
            <a:r>
              <a:rPr lang="en-US" sz="2200" dirty="0" smtClean="0"/>
              <a:t>.</a:t>
            </a:r>
            <a:r>
              <a:rPr lang="en-US" sz="2200" b="1" dirty="0" smtClean="0"/>
              <a:t> </a:t>
            </a:r>
          </a:p>
        </p:txBody>
      </p:sp>
      <p:pic>
        <p:nvPicPr>
          <p:cNvPr id="5" name="Рисунок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79512" y="2492896"/>
            <a:ext cx="4050521" cy="3888000"/>
          </a:xfrm>
          <a:prstGeom prst="rect">
            <a:avLst/>
          </a:prstGeom>
        </p:spPr>
      </p:pic>
    </p:spTree>
    <p:extLst>
      <p:ext uri="{BB962C8B-B14F-4D97-AF65-F5344CB8AC3E}">
        <p14:creationId xmlns:p14="http://schemas.microsoft.com/office/powerpoint/2010/main" xmlns="" val="2956222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39752" y="0"/>
            <a:ext cx="4572000" cy="646331"/>
          </a:xfrm>
          <a:prstGeom prst="rect">
            <a:avLst/>
          </a:prstGeom>
        </p:spPr>
        <p:txBody>
          <a:bodyPr>
            <a:spAutoFit/>
          </a:bodyPr>
          <a:lstStyle/>
          <a:p>
            <a:r>
              <a:rPr lang="en-US" sz="3600" b="1" dirty="0" smtClean="0">
                <a:solidFill>
                  <a:schemeClr val="accent1">
                    <a:lumMod val="75000"/>
                  </a:schemeClr>
                </a:solidFill>
              </a:rPr>
              <a:t>Orders </a:t>
            </a:r>
            <a:r>
              <a:rPr lang="en-US" sz="3600" b="1" dirty="0" err="1" smtClean="0">
                <a:solidFill>
                  <a:schemeClr val="accent1">
                    <a:lumMod val="75000"/>
                  </a:schemeClr>
                </a:solidFill>
              </a:rPr>
              <a:t>Ephedrales</a:t>
            </a:r>
            <a:endParaRPr lang="en-US" sz="3600" b="1" dirty="0">
              <a:solidFill>
                <a:schemeClr val="accent1">
                  <a:lumMod val="75000"/>
                </a:schemeClr>
              </a:solidFill>
            </a:endParaRPr>
          </a:p>
        </p:txBody>
      </p:sp>
      <p:sp>
        <p:nvSpPr>
          <p:cNvPr id="4" name="Прямоугольник 3"/>
          <p:cNvSpPr/>
          <p:nvPr/>
        </p:nvSpPr>
        <p:spPr>
          <a:xfrm>
            <a:off x="395536" y="548680"/>
            <a:ext cx="8568952" cy="1323439"/>
          </a:xfrm>
          <a:prstGeom prst="rect">
            <a:avLst/>
          </a:prstGeom>
        </p:spPr>
        <p:txBody>
          <a:bodyPr wrap="square">
            <a:spAutoFit/>
          </a:bodyPr>
          <a:lstStyle/>
          <a:p>
            <a:pPr indent="355600" algn="just"/>
            <a:r>
              <a:rPr lang="en-US" sz="2000" b="1" i="1" dirty="0" smtClean="0">
                <a:solidFill>
                  <a:schemeClr val="accent1">
                    <a:lumMod val="75000"/>
                  </a:schemeClr>
                </a:solidFill>
              </a:rPr>
              <a:t>Ephedra</a:t>
            </a:r>
            <a:r>
              <a:rPr lang="en-US" sz="2000" b="1" dirty="0" smtClean="0"/>
              <a:t> </a:t>
            </a:r>
            <a:r>
              <a:rPr lang="en-US" sz="2000" dirty="0" smtClean="0"/>
              <a:t>- </a:t>
            </a:r>
            <a:r>
              <a:rPr lang="en-US" sz="2000" dirty="0"/>
              <a:t>drought-resistant shrubs with jointed stems and whorls of minute scale-like leaves in 2's or 3's at each joint (node</a:t>
            </a:r>
            <a:r>
              <a:rPr lang="en-US" sz="2000" dirty="0" smtClean="0"/>
              <a:t>). </a:t>
            </a:r>
            <a:r>
              <a:rPr lang="en-US" sz="2000" dirty="0"/>
              <a:t>It continues to be used as a medicinal tea. </a:t>
            </a:r>
            <a:r>
              <a:rPr lang="en-US" sz="2000" dirty="0" smtClean="0"/>
              <a:t>Species </a:t>
            </a:r>
            <a:r>
              <a:rPr lang="en-US" sz="2000" dirty="0"/>
              <a:t>of </a:t>
            </a:r>
            <a:r>
              <a:rPr lang="en-US" sz="2000" i="1" dirty="0"/>
              <a:t>Ephedra </a:t>
            </a:r>
            <a:r>
              <a:rPr lang="en-US" sz="2000" dirty="0"/>
              <a:t>have double fertilization, where two sperm are involved in the </a:t>
            </a:r>
            <a:r>
              <a:rPr lang="en-US" sz="2000" dirty="0" smtClean="0"/>
              <a:t>fertilization. </a:t>
            </a:r>
            <a:r>
              <a:rPr lang="en-US" sz="2000" dirty="0"/>
              <a:t>process.</a:t>
            </a:r>
            <a:endParaRPr lang="ru-RU" sz="2000" dirty="0"/>
          </a:p>
        </p:txBody>
      </p:sp>
      <p:pic>
        <p:nvPicPr>
          <p:cNvPr id="5" name="Рисунок 4"/>
          <p:cNvPicPr>
            <a:picLocks noChangeAspect="1"/>
          </p:cNvPicPr>
          <p:nvPr/>
        </p:nvPicPr>
        <p:blipFill>
          <a:blip r:embed="rId2" cstate="print">
            <a:extLst>
              <a:ext uri="{BEBA8EAE-BF5A-486C-A8C5-ECC9F3942E4B}">
                <a14:imgProps xmlns:a14="http://schemas.microsoft.com/office/drawing/2010/main" xmlns="">
                  <a14:imgLayer r:embed="rId3">
                    <a14:imgEffect>
                      <a14:brightnessContrast bright="20000" contrast="-40000"/>
                    </a14:imgEffect>
                  </a14:imgLayer>
                </a14:imgProps>
              </a:ext>
              <a:ext uri="{28A0092B-C50C-407E-A947-70E740481C1C}">
                <a14:useLocalDpi xmlns:a14="http://schemas.microsoft.com/office/drawing/2010/main" xmlns="" val="0"/>
              </a:ext>
            </a:extLst>
          </a:blip>
          <a:stretch>
            <a:fillRect/>
          </a:stretch>
        </p:blipFill>
        <p:spPr>
          <a:xfrm>
            <a:off x="395536" y="1988840"/>
            <a:ext cx="3444480" cy="4680000"/>
          </a:xfrm>
          <a:prstGeom prst="rect">
            <a:avLst/>
          </a:prstGeom>
        </p:spPr>
      </p:pic>
      <p:pic>
        <p:nvPicPr>
          <p:cNvPr id="2" name="Рисунок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079699" y="2111588"/>
            <a:ext cx="4762500" cy="4610100"/>
          </a:xfrm>
          <a:prstGeom prst="rect">
            <a:avLst/>
          </a:prstGeom>
        </p:spPr>
      </p:pic>
    </p:spTree>
    <p:extLst>
      <p:ext uri="{BB962C8B-B14F-4D97-AF65-F5344CB8AC3E}">
        <p14:creationId xmlns:p14="http://schemas.microsoft.com/office/powerpoint/2010/main" xmlns="" val="12036755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424936" cy="1200329"/>
          </a:xfrm>
          <a:prstGeom prst="rect">
            <a:avLst/>
          </a:prstGeom>
        </p:spPr>
        <p:txBody>
          <a:bodyPr wrap="square">
            <a:spAutoFit/>
          </a:bodyPr>
          <a:lstStyle/>
          <a:p>
            <a:pPr indent="355600" algn="just"/>
            <a:r>
              <a:rPr lang="en-US" sz="2400" b="1" dirty="0">
                <a:solidFill>
                  <a:schemeClr val="accent1">
                    <a:lumMod val="75000"/>
                  </a:schemeClr>
                </a:solidFill>
              </a:rPr>
              <a:t>Stem:</a:t>
            </a:r>
            <a:r>
              <a:rPr lang="en-US" sz="2400" dirty="0"/>
              <a:t> Stem and branches are slender and green in </a:t>
            </a:r>
            <a:r>
              <a:rPr lang="en-US" sz="2400" dirty="0" err="1"/>
              <a:t>colour</a:t>
            </a:r>
            <a:r>
              <a:rPr lang="en-US" sz="2400" dirty="0"/>
              <a:t>. It has longitudinal ridges and furrows</a:t>
            </a:r>
            <a:r>
              <a:rPr lang="en-US" sz="2400" dirty="0" smtClean="0"/>
              <a:t>. The </a:t>
            </a:r>
            <a:r>
              <a:rPr lang="en-US" sz="2400" dirty="0"/>
              <a:t>ridges and furrows of the successive internodes alternate with each other. </a:t>
            </a:r>
            <a:endParaRPr lang="en-US" sz="2400" dirty="0" smtClean="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004048" y="1844824"/>
            <a:ext cx="3992745" cy="4392000"/>
          </a:xfrm>
          <a:prstGeom prst="rect">
            <a:avLst/>
          </a:prstGeom>
        </p:spPr>
      </p:pic>
      <p:sp>
        <p:nvSpPr>
          <p:cNvPr id="4" name="Прямоугольник 3"/>
          <p:cNvSpPr/>
          <p:nvPr/>
        </p:nvSpPr>
        <p:spPr>
          <a:xfrm>
            <a:off x="323528" y="1628800"/>
            <a:ext cx="4572000" cy="2308324"/>
          </a:xfrm>
          <a:prstGeom prst="rect">
            <a:avLst/>
          </a:prstGeom>
        </p:spPr>
        <p:txBody>
          <a:bodyPr>
            <a:spAutoFit/>
          </a:bodyPr>
          <a:lstStyle/>
          <a:p>
            <a:pPr indent="357188" algn="just"/>
            <a:r>
              <a:rPr lang="en-US" sz="2400" b="1" dirty="0" smtClean="0">
                <a:solidFill>
                  <a:schemeClr val="accent1">
                    <a:lumMod val="75000"/>
                  </a:schemeClr>
                </a:solidFill>
              </a:rPr>
              <a:t>Leaves:</a:t>
            </a:r>
            <a:r>
              <a:rPr lang="en-US" sz="2400" b="1" dirty="0" smtClean="0"/>
              <a:t> </a:t>
            </a:r>
            <a:r>
              <a:rPr lang="en-US" sz="2400" dirty="0" smtClean="0"/>
              <a:t>The leaves are scale like. They are opposite and arranged in pairs. The leaves of each pair are joined with each other at their bases. It forms a small sheath around the stem.</a:t>
            </a:r>
            <a:endParaRPr lang="ru-RU" sz="2400" dirty="0"/>
          </a:p>
        </p:txBody>
      </p:sp>
    </p:spTree>
    <p:extLst>
      <p:ext uri="{BB962C8B-B14F-4D97-AF65-F5344CB8AC3E}">
        <p14:creationId xmlns:p14="http://schemas.microsoft.com/office/powerpoint/2010/main" xmlns="" val="645775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
          <p:cNvPicPr>
            <a:picLocks noChangeAspect="1"/>
          </p:cNvPicPr>
          <p:nvPr/>
        </p:nvPicPr>
        <p:blipFill>
          <a:blip r:embed="rId2" cstate="print"/>
          <a:srcRect l="26290" t="6710" r="22737" b="78040"/>
          <a:stretch>
            <a:fillRect/>
          </a:stretch>
        </p:blipFill>
        <p:spPr>
          <a:xfrm>
            <a:off x="3083239" y="260648"/>
            <a:ext cx="6060761" cy="2160240"/>
          </a:xfrm>
          <a:prstGeom prst="rect">
            <a:avLst/>
          </a:prstGeom>
        </p:spPr>
      </p:pic>
      <p:sp>
        <p:nvSpPr>
          <p:cNvPr id="3" name="Прямоугольник 2"/>
          <p:cNvSpPr/>
          <p:nvPr/>
        </p:nvSpPr>
        <p:spPr>
          <a:xfrm>
            <a:off x="0" y="476672"/>
            <a:ext cx="2987824" cy="2462213"/>
          </a:xfrm>
          <a:prstGeom prst="rect">
            <a:avLst/>
          </a:prstGeom>
        </p:spPr>
        <p:txBody>
          <a:bodyPr wrap="square">
            <a:spAutoFit/>
          </a:bodyPr>
          <a:lstStyle/>
          <a:p>
            <a:pPr algn="just"/>
            <a:r>
              <a:rPr lang="en-US" sz="2200" dirty="0" smtClean="0"/>
              <a:t>In a </a:t>
            </a:r>
            <a:r>
              <a:rPr lang="en-US" sz="2200" b="1" dirty="0" err="1" smtClean="0">
                <a:solidFill>
                  <a:schemeClr val="accent1">
                    <a:lumMod val="75000"/>
                  </a:schemeClr>
                </a:solidFill>
              </a:rPr>
              <a:t>eusporangium</a:t>
            </a:r>
            <a:r>
              <a:rPr lang="en-US" sz="2200" b="1" dirty="0" smtClean="0">
                <a:solidFill>
                  <a:schemeClr val="accent1">
                    <a:lumMod val="75000"/>
                  </a:schemeClr>
                </a:solidFill>
              </a:rPr>
              <a:t>,</a:t>
            </a:r>
            <a:r>
              <a:rPr lang="en-US" sz="2200" b="1" dirty="0" smtClean="0"/>
              <a:t> </a:t>
            </a:r>
            <a:r>
              <a:rPr lang="en-US" sz="2200" dirty="0" smtClean="0"/>
              <a:t>the</a:t>
            </a:r>
            <a:r>
              <a:rPr lang="en-US" sz="2200" b="1" dirty="0" smtClean="0"/>
              <a:t> </a:t>
            </a:r>
            <a:r>
              <a:rPr lang="en-US" sz="2200" b="1" dirty="0" smtClean="0">
                <a:solidFill>
                  <a:schemeClr val="accent1">
                    <a:lumMod val="75000"/>
                  </a:schemeClr>
                </a:solidFill>
              </a:rPr>
              <a:t>parent cells, or initials,</a:t>
            </a:r>
            <a:r>
              <a:rPr lang="en-US" sz="2200" dirty="0" smtClean="0"/>
              <a:t> are located at the surface of the tissue from which the sporangium is produced (Fig.1). </a:t>
            </a:r>
            <a:endParaRPr lang="ru-RU" sz="2200" dirty="0"/>
          </a:p>
        </p:txBody>
      </p:sp>
      <p:sp>
        <p:nvSpPr>
          <p:cNvPr id="4" name="Прямоугольник 3"/>
          <p:cNvSpPr/>
          <p:nvPr/>
        </p:nvSpPr>
        <p:spPr>
          <a:xfrm>
            <a:off x="3455368" y="2492896"/>
            <a:ext cx="5688632" cy="677108"/>
          </a:xfrm>
          <a:prstGeom prst="rect">
            <a:avLst/>
          </a:prstGeom>
        </p:spPr>
        <p:txBody>
          <a:bodyPr wrap="square">
            <a:spAutoFit/>
          </a:bodyPr>
          <a:lstStyle/>
          <a:p>
            <a:r>
              <a:rPr lang="en-US" sz="2000" dirty="0" smtClean="0"/>
              <a:t>Fig.1 - Development and structure the </a:t>
            </a:r>
            <a:r>
              <a:rPr lang="en-US" sz="2000" dirty="0" err="1" smtClean="0"/>
              <a:t>eusporangium</a:t>
            </a:r>
            <a:r>
              <a:rPr lang="en-US" sz="2000" dirty="0" smtClean="0"/>
              <a:t> </a:t>
            </a:r>
          </a:p>
          <a:p>
            <a:pPr algn="just"/>
            <a:endParaRPr lang="ru-RU" dirty="0"/>
          </a:p>
        </p:txBody>
      </p:sp>
      <p:sp>
        <p:nvSpPr>
          <p:cNvPr id="5" name="Прямоугольник 4"/>
          <p:cNvSpPr/>
          <p:nvPr/>
        </p:nvSpPr>
        <p:spPr>
          <a:xfrm>
            <a:off x="179512" y="2996952"/>
            <a:ext cx="8784976" cy="4154984"/>
          </a:xfrm>
          <a:prstGeom prst="rect">
            <a:avLst/>
          </a:prstGeom>
        </p:spPr>
        <p:txBody>
          <a:bodyPr wrap="square">
            <a:spAutoFit/>
          </a:bodyPr>
          <a:lstStyle/>
          <a:p>
            <a:pPr indent="447675" algn="just"/>
            <a:r>
              <a:rPr lang="en-US" sz="2200" dirty="0" smtClean="0"/>
              <a:t>These initials divide by the formation of walls parallel to the surface, producing an inner and an outer series of cells. The outer cell layer, by further divisions in both planes, builds up the several layered wall of the sporangium. The inner layer gives rise to a mass of irregularly oriented cells from which the spore mother cells ultimately arise. The innermost wall layer comprises the </a:t>
            </a:r>
            <a:r>
              <a:rPr lang="en-US" sz="2200" b="1" dirty="0" err="1" smtClean="0">
                <a:solidFill>
                  <a:schemeClr val="accent1">
                    <a:lumMod val="75000"/>
                  </a:schemeClr>
                </a:solidFill>
              </a:rPr>
              <a:t>tapetum</a:t>
            </a:r>
            <a:r>
              <a:rPr lang="en-US" sz="2200" b="1" dirty="0" smtClean="0">
                <a:solidFill>
                  <a:schemeClr val="accent1">
                    <a:lumMod val="75000"/>
                  </a:schemeClr>
                </a:solidFill>
              </a:rPr>
              <a:t>, which probably provides nourishment to the developing</a:t>
            </a:r>
            <a:r>
              <a:rPr lang="en-US" sz="2200" b="1" dirty="0" smtClean="0"/>
              <a:t> </a:t>
            </a:r>
            <a:r>
              <a:rPr lang="en-US" sz="2200" dirty="0" smtClean="0"/>
              <a:t>spores. In many </a:t>
            </a:r>
            <a:r>
              <a:rPr lang="en-US" sz="2200" dirty="0" err="1" smtClean="0"/>
              <a:t>eusporangia</a:t>
            </a:r>
            <a:r>
              <a:rPr lang="en-US" sz="2200" dirty="0" smtClean="0"/>
              <a:t>, the inner wall layers may apparently consist of a single layer of cells at maturity. </a:t>
            </a:r>
          </a:p>
          <a:p>
            <a:pPr indent="447675" algn="just"/>
            <a:r>
              <a:rPr lang="en-US" sz="2200" dirty="0" err="1" smtClean="0"/>
              <a:t>Eusporangia</a:t>
            </a:r>
            <a:r>
              <a:rPr lang="en-US" sz="2200" dirty="0" smtClean="0"/>
              <a:t>, which are larger than </a:t>
            </a:r>
            <a:r>
              <a:rPr lang="en-US" sz="2200" dirty="0" err="1" smtClean="0"/>
              <a:t>leptosporangia</a:t>
            </a:r>
            <a:r>
              <a:rPr lang="en-US" sz="2200" dirty="0" smtClean="0"/>
              <a:t> and contain many more spores, are characteristic of all vascular plants—including the </a:t>
            </a:r>
            <a:r>
              <a:rPr lang="en-US" sz="2200" dirty="0" err="1" smtClean="0"/>
              <a:t>lycophytes</a:t>
            </a:r>
            <a:r>
              <a:rPr lang="en-US" sz="2200" dirty="0" smtClean="0"/>
              <a:t>—except for the </a:t>
            </a:r>
            <a:r>
              <a:rPr lang="en-US" sz="2200" dirty="0" err="1" smtClean="0"/>
              <a:t>leptosporangiate</a:t>
            </a:r>
            <a:r>
              <a:rPr lang="en-US" sz="2200" dirty="0" smtClean="0"/>
              <a:t> ferns.</a:t>
            </a:r>
            <a:endParaRPr lang="ru-RU" sz="2200" dirty="0" smtClean="0"/>
          </a:p>
          <a:p>
            <a:pPr indent="447675" algn="just"/>
            <a:endParaRPr lang="ru-RU" sz="22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424936" cy="2462213"/>
          </a:xfrm>
          <a:prstGeom prst="rect">
            <a:avLst/>
          </a:prstGeom>
        </p:spPr>
        <p:txBody>
          <a:bodyPr wrap="square">
            <a:spAutoFit/>
          </a:bodyPr>
          <a:lstStyle/>
          <a:p>
            <a:pPr indent="355600" algn="just"/>
            <a:r>
              <a:rPr lang="en-US" sz="2200" b="1" dirty="0" smtClean="0">
                <a:solidFill>
                  <a:schemeClr val="accent1">
                    <a:lumMod val="75000"/>
                  </a:schemeClr>
                </a:solidFill>
              </a:rPr>
              <a:t>Male </a:t>
            </a:r>
            <a:r>
              <a:rPr lang="en-US" sz="2200" b="1" dirty="0">
                <a:solidFill>
                  <a:schemeClr val="accent1">
                    <a:lumMod val="75000"/>
                  </a:schemeClr>
                </a:solidFill>
              </a:rPr>
              <a:t>strobili </a:t>
            </a:r>
            <a:r>
              <a:rPr lang="en-US" sz="2200" dirty="0"/>
              <a:t>develop in the axil of scaly leaves on the nodes. Each strobilus is round or ovoid in </a:t>
            </a:r>
            <a:r>
              <a:rPr lang="en-US" sz="2200" dirty="0" smtClean="0"/>
              <a:t>shape</a:t>
            </a:r>
            <a:r>
              <a:rPr lang="en-US" sz="2200" dirty="0"/>
              <a:t>. On the strobilus axis are arranged 2 to 12 pairs of bracts in opposite decussate </a:t>
            </a:r>
            <a:r>
              <a:rPr lang="en-US" sz="2200" dirty="0" smtClean="0"/>
              <a:t>manner</a:t>
            </a:r>
            <a:r>
              <a:rPr lang="en-US" sz="2200" dirty="0"/>
              <a:t>. All the bracts are fertile except a few on the lower side. Each male flower consists of two bracteoles and a stamen. A single staminate flower </a:t>
            </a:r>
            <a:r>
              <a:rPr lang="en-US" sz="2200" dirty="0" smtClean="0"/>
              <a:t>arises </a:t>
            </a:r>
            <a:r>
              <a:rPr lang="en-US" sz="2200" dirty="0"/>
              <a:t>in the axil of each bract</a:t>
            </a:r>
            <a:r>
              <a:rPr lang="en-US" sz="2200" dirty="0" smtClean="0"/>
              <a:t>. </a:t>
            </a:r>
            <a:r>
              <a:rPr lang="en-US" sz="2200" dirty="0"/>
              <a:t>Each stamen is a stalked structure with 2 to 4 anthers or microsporangia at the top. </a:t>
            </a:r>
            <a:endParaRPr lang="ru-RU" sz="2200" dirty="0"/>
          </a:p>
        </p:txBody>
      </p:sp>
      <p:pic>
        <p:nvPicPr>
          <p:cNvPr id="3" name="Рисунок 2"/>
          <p:cNvPicPr>
            <a:picLocks noChangeAspect="1"/>
          </p:cNvPicPr>
          <p:nvPr/>
        </p:nvPicPr>
        <p:blipFill rotWithShape="1">
          <a:blip r:embed="rId2" cstate="print">
            <a:extLst>
              <a:ext uri="{28A0092B-C50C-407E-A947-70E740481C1C}">
                <a14:useLocalDpi xmlns:a14="http://schemas.microsoft.com/office/drawing/2010/main" xmlns="" val="0"/>
              </a:ext>
            </a:extLst>
          </a:blip>
          <a:srcRect l="5387" r="6623" b="15555"/>
          <a:stretch/>
        </p:blipFill>
        <p:spPr>
          <a:xfrm>
            <a:off x="5436096" y="3140968"/>
            <a:ext cx="3528393" cy="2520000"/>
          </a:xfrm>
          <a:prstGeom prst="rect">
            <a:avLst/>
          </a:prstGeom>
        </p:spPr>
      </p:pic>
      <p:sp>
        <p:nvSpPr>
          <p:cNvPr id="4" name="Прямоугольник 3"/>
          <p:cNvSpPr/>
          <p:nvPr/>
        </p:nvSpPr>
        <p:spPr>
          <a:xfrm>
            <a:off x="5673838" y="6030681"/>
            <a:ext cx="3271152" cy="369332"/>
          </a:xfrm>
          <a:prstGeom prst="rect">
            <a:avLst/>
          </a:prstGeom>
        </p:spPr>
        <p:txBody>
          <a:bodyPr wrap="none">
            <a:spAutoFit/>
          </a:bodyPr>
          <a:lstStyle/>
          <a:p>
            <a:r>
              <a:rPr lang="en-US" b="1" dirty="0" smtClean="0"/>
              <a:t>A single male flower of </a:t>
            </a:r>
            <a:r>
              <a:rPr lang="en-US" b="1" i="1" dirty="0" smtClean="0"/>
              <a:t>Ephedra</a:t>
            </a:r>
            <a:r>
              <a:rPr lang="en-US" b="1" dirty="0" smtClean="0"/>
              <a:t> </a:t>
            </a:r>
            <a:endParaRPr lang="ru-RU" b="1" dirty="0"/>
          </a:p>
        </p:txBody>
      </p:sp>
      <p:pic>
        <p:nvPicPr>
          <p:cNvPr id="6" name="Рисунок 5"/>
          <p:cNvPicPr>
            <a:picLocks noChangeAspect="1"/>
          </p:cNvPicPr>
          <p:nvPr/>
        </p:nvPicPr>
        <p:blipFill rotWithShape="1">
          <a:blip r:embed="rId3" cstate="print">
            <a:extLst>
              <a:ext uri="{28A0092B-C50C-407E-A947-70E740481C1C}">
                <a14:useLocalDpi xmlns:a14="http://schemas.microsoft.com/office/drawing/2010/main" xmlns="" val="0"/>
              </a:ext>
            </a:extLst>
          </a:blip>
          <a:srcRect t="159" r="52004" b="73060"/>
          <a:stretch/>
        </p:blipFill>
        <p:spPr>
          <a:xfrm>
            <a:off x="395536" y="2564904"/>
            <a:ext cx="3113376" cy="2376000"/>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a14="http://schemas.microsoft.com/office/drawing/2010/main" xmlns="" val="0"/>
              </a:ext>
            </a:extLst>
          </a:blip>
          <a:srcRect l="13673" t="26941" r="62328" b="62906"/>
          <a:stretch/>
        </p:blipFill>
        <p:spPr>
          <a:xfrm>
            <a:off x="1259632" y="4941168"/>
            <a:ext cx="1678910" cy="972000"/>
          </a:xfrm>
          <a:prstGeom prst="rect">
            <a:avLst/>
          </a:prstGeom>
        </p:spPr>
      </p:pic>
      <p:sp>
        <p:nvSpPr>
          <p:cNvPr id="9" name="TextBox 8"/>
          <p:cNvSpPr txBox="1"/>
          <p:nvPr/>
        </p:nvSpPr>
        <p:spPr>
          <a:xfrm>
            <a:off x="614080" y="6059620"/>
            <a:ext cx="3114030" cy="369332"/>
          </a:xfrm>
          <a:prstGeom prst="rect">
            <a:avLst/>
          </a:prstGeom>
          <a:noFill/>
        </p:spPr>
        <p:txBody>
          <a:bodyPr wrap="square" rtlCol="0">
            <a:spAutoFit/>
          </a:bodyPr>
          <a:lstStyle/>
          <a:p>
            <a:r>
              <a:rPr lang="en-US" b="1" dirty="0" smtClean="0"/>
              <a:t> A compound male strobilus</a:t>
            </a:r>
            <a:endParaRPr lang="ru-RU" b="1" dirty="0"/>
          </a:p>
        </p:txBody>
      </p:sp>
    </p:spTree>
    <p:extLst>
      <p:ext uri="{BB962C8B-B14F-4D97-AF65-F5344CB8AC3E}">
        <p14:creationId xmlns:p14="http://schemas.microsoft.com/office/powerpoint/2010/main" xmlns="" val="7728909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
            <a:ext cx="8640960" cy="2800767"/>
          </a:xfrm>
          <a:prstGeom prst="rect">
            <a:avLst/>
          </a:prstGeom>
        </p:spPr>
        <p:txBody>
          <a:bodyPr wrap="square">
            <a:spAutoFit/>
          </a:bodyPr>
          <a:lstStyle/>
          <a:p>
            <a:r>
              <a:rPr lang="en-US" sz="2200" b="1" dirty="0">
                <a:solidFill>
                  <a:schemeClr val="accent1">
                    <a:lumMod val="75000"/>
                  </a:schemeClr>
                </a:solidFill>
              </a:rPr>
              <a:t>Female Strobilus</a:t>
            </a:r>
            <a:r>
              <a:rPr lang="en-US" sz="2200" b="1" dirty="0"/>
              <a:t>: </a:t>
            </a:r>
            <a:endParaRPr lang="en-US" sz="2200" dirty="0"/>
          </a:p>
          <a:p>
            <a:pPr algn="just"/>
            <a:r>
              <a:rPr lang="en-US" sz="2200" dirty="0" smtClean="0"/>
              <a:t>Similar </a:t>
            </a:r>
            <a:r>
              <a:rPr lang="en-US" sz="2200" dirty="0"/>
              <a:t>to the male strobilus, the female strobilus also develops in the axil of the leaf on the node. </a:t>
            </a:r>
            <a:r>
              <a:rPr lang="en-US" sz="2200" dirty="0" smtClean="0"/>
              <a:t>It </a:t>
            </a:r>
            <a:r>
              <a:rPr lang="en-US" sz="2200" dirty="0"/>
              <a:t>is sessile and smaller than male strobilus. </a:t>
            </a:r>
            <a:r>
              <a:rPr lang="en-US" sz="2200" dirty="0" smtClean="0"/>
              <a:t>Two </a:t>
            </a:r>
            <a:r>
              <a:rPr lang="en-US" sz="2200" dirty="0"/>
              <a:t>to four pairs of bracts are arranged in </a:t>
            </a:r>
            <a:r>
              <a:rPr lang="en-US" sz="2200" dirty="0" smtClean="0"/>
              <a:t>opposite </a:t>
            </a:r>
            <a:r>
              <a:rPr lang="en-US" sz="2200" dirty="0"/>
              <a:t>decussate manner on the strobilus </a:t>
            </a:r>
            <a:r>
              <a:rPr lang="en-US" sz="2200" dirty="0" smtClean="0"/>
              <a:t>axis</a:t>
            </a:r>
            <a:r>
              <a:rPr lang="en-US" sz="2200" dirty="0"/>
              <a:t>. Except the uppermost pair of bracts, all are sterile. </a:t>
            </a:r>
            <a:r>
              <a:rPr lang="en-US" sz="2200" dirty="0" smtClean="0"/>
              <a:t>Two </a:t>
            </a:r>
            <a:r>
              <a:rPr lang="en-US" sz="2200" dirty="0"/>
              <a:t>ovules are present in the axil of uppermost pair of </a:t>
            </a:r>
            <a:r>
              <a:rPr lang="en-US" sz="2200" dirty="0" smtClean="0"/>
              <a:t>bracts, </a:t>
            </a:r>
            <a:r>
              <a:rPr lang="en-US" sz="2200" dirty="0"/>
              <a:t>out of which generally only one </a:t>
            </a:r>
            <a:r>
              <a:rPr lang="en-US" sz="2200" dirty="0" smtClean="0"/>
              <a:t>ovule survives. </a:t>
            </a:r>
          </a:p>
          <a:p>
            <a:endParaRPr lang="en-US" sz="2200" dirty="0"/>
          </a:p>
        </p:txBody>
      </p:sp>
      <p:pic>
        <p:nvPicPr>
          <p:cNvPr id="3" name="Рисунок 2"/>
          <p:cNvPicPr>
            <a:picLocks noChangeAspect="1"/>
          </p:cNvPicPr>
          <p:nvPr/>
        </p:nvPicPr>
        <p:blipFill rotWithShape="1">
          <a:blip r:embed="rId2" cstate="print">
            <a:extLst>
              <a:ext uri="{28A0092B-C50C-407E-A947-70E740481C1C}">
                <a14:useLocalDpi xmlns:a14="http://schemas.microsoft.com/office/drawing/2010/main" xmlns="" val="0"/>
              </a:ext>
            </a:extLst>
          </a:blip>
          <a:srcRect l="12227" t="6963" r="10333" b="9422"/>
          <a:stretch/>
        </p:blipFill>
        <p:spPr>
          <a:xfrm>
            <a:off x="437282" y="2564904"/>
            <a:ext cx="2848130" cy="4104456"/>
          </a:xfrm>
          <a:prstGeom prst="rect">
            <a:avLst/>
          </a:prstGeom>
        </p:spPr>
      </p:pic>
      <p:sp>
        <p:nvSpPr>
          <p:cNvPr id="4" name="TextBox 3"/>
          <p:cNvSpPr txBox="1"/>
          <p:nvPr/>
        </p:nvSpPr>
        <p:spPr>
          <a:xfrm>
            <a:off x="2385312" y="6050095"/>
            <a:ext cx="2618736" cy="369332"/>
          </a:xfrm>
          <a:prstGeom prst="rect">
            <a:avLst/>
          </a:prstGeom>
          <a:noFill/>
        </p:spPr>
        <p:txBody>
          <a:bodyPr wrap="square" rtlCol="0">
            <a:spAutoFit/>
          </a:bodyPr>
          <a:lstStyle/>
          <a:p>
            <a:r>
              <a:rPr lang="en-US" b="1" dirty="0" smtClean="0"/>
              <a:t>Part of female plant</a:t>
            </a:r>
            <a:endParaRPr lang="ru-RU" b="1" dirty="0"/>
          </a:p>
        </p:txBody>
      </p:sp>
      <p:pic>
        <p:nvPicPr>
          <p:cNvPr id="5" name="Рисунок 4"/>
          <p:cNvPicPr>
            <a:picLocks noChangeAspect="1"/>
          </p:cNvPicPr>
          <p:nvPr/>
        </p:nvPicPr>
        <p:blipFill rotWithShape="1">
          <a:blip r:embed="rId3" cstate="print">
            <a:extLst>
              <a:ext uri="{28A0092B-C50C-407E-A947-70E740481C1C}">
                <a14:useLocalDpi xmlns:a14="http://schemas.microsoft.com/office/drawing/2010/main" xmlns="" val="0"/>
              </a:ext>
            </a:extLst>
          </a:blip>
          <a:srcRect l="5621" t="2326" r="63465" b="51383"/>
          <a:stretch/>
        </p:blipFill>
        <p:spPr>
          <a:xfrm>
            <a:off x="4247947" y="2492896"/>
            <a:ext cx="1327937" cy="2772022"/>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a14="http://schemas.microsoft.com/office/drawing/2010/main" xmlns="" val="0"/>
              </a:ext>
            </a:extLst>
          </a:blip>
          <a:srcRect l="36347" r="49601" b="81395"/>
          <a:stretch/>
        </p:blipFill>
        <p:spPr>
          <a:xfrm>
            <a:off x="5575884" y="2288425"/>
            <a:ext cx="635774" cy="1173462"/>
          </a:xfrm>
          <a:prstGeom prst="rect">
            <a:avLst/>
          </a:prstGeom>
        </p:spPr>
      </p:pic>
      <p:sp>
        <p:nvSpPr>
          <p:cNvPr id="8" name="TextBox 7"/>
          <p:cNvSpPr txBox="1"/>
          <p:nvPr/>
        </p:nvSpPr>
        <p:spPr>
          <a:xfrm>
            <a:off x="3995936" y="5582069"/>
            <a:ext cx="2376264" cy="369332"/>
          </a:xfrm>
          <a:prstGeom prst="rect">
            <a:avLst/>
          </a:prstGeom>
          <a:noFill/>
        </p:spPr>
        <p:txBody>
          <a:bodyPr wrap="square" rtlCol="0">
            <a:spAutoFit/>
          </a:bodyPr>
          <a:lstStyle/>
          <a:p>
            <a:r>
              <a:rPr lang="en-US" b="1" dirty="0" smtClean="0"/>
              <a:t>A single female spike</a:t>
            </a:r>
            <a:endParaRPr lang="ru-RU" b="1" dirty="0"/>
          </a:p>
        </p:txBody>
      </p:sp>
    </p:spTree>
    <p:extLst>
      <p:ext uri="{BB962C8B-B14F-4D97-AF65-F5344CB8AC3E}">
        <p14:creationId xmlns:p14="http://schemas.microsoft.com/office/powerpoint/2010/main" xmlns="" val="19970508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xmlns="" val="0"/>
              </a:ext>
            </a:extLst>
          </a:blip>
          <a:srcRect b="10721"/>
          <a:stretch/>
        </p:blipFill>
        <p:spPr>
          <a:xfrm>
            <a:off x="3707904" y="404664"/>
            <a:ext cx="5267502" cy="4644000"/>
          </a:xfrm>
          <a:prstGeom prst="rect">
            <a:avLst/>
          </a:prstGeom>
        </p:spPr>
      </p:pic>
      <p:sp>
        <p:nvSpPr>
          <p:cNvPr id="3" name="Содержимое 2"/>
          <p:cNvSpPr>
            <a:spLocks noGrp="1"/>
          </p:cNvSpPr>
          <p:nvPr>
            <p:ph idx="1"/>
          </p:nvPr>
        </p:nvSpPr>
        <p:spPr>
          <a:xfrm>
            <a:off x="251520" y="188640"/>
            <a:ext cx="3610744" cy="2088230"/>
          </a:xfrm>
        </p:spPr>
        <p:txBody>
          <a:bodyPr>
            <a:normAutofit fontScale="92500" lnSpcReduction="20000"/>
          </a:bodyPr>
          <a:lstStyle/>
          <a:p>
            <a:pPr marL="0" indent="0">
              <a:spcBef>
                <a:spcPts val="0"/>
              </a:spcBef>
              <a:buNone/>
            </a:pPr>
            <a:r>
              <a:rPr lang="en-US" sz="2400" b="1" dirty="0" smtClean="0">
                <a:solidFill>
                  <a:schemeClr val="accent1">
                    <a:lumMod val="75000"/>
                  </a:schemeClr>
                </a:solidFill>
              </a:rPr>
              <a:t>Division</a:t>
            </a:r>
            <a:r>
              <a:rPr lang="en-US" sz="2400" dirty="0" smtClean="0">
                <a:solidFill>
                  <a:schemeClr val="accent1">
                    <a:lumMod val="75000"/>
                  </a:schemeClr>
                </a:solidFill>
              </a:rPr>
              <a:t> </a:t>
            </a:r>
            <a:r>
              <a:rPr lang="en-US" sz="2400" b="1" dirty="0" err="1" smtClean="0">
                <a:solidFill>
                  <a:schemeClr val="accent1">
                    <a:lumMod val="75000"/>
                  </a:schemeClr>
                </a:solidFill>
              </a:rPr>
              <a:t>Gnetophyta</a:t>
            </a:r>
            <a:r>
              <a:rPr lang="en-US" sz="2400" b="1" dirty="0" smtClean="0">
                <a:solidFill>
                  <a:schemeClr val="accent1">
                    <a:lumMod val="75000"/>
                  </a:schemeClr>
                </a:solidFill>
                <a:hlinkClick r:id="rId3"/>
              </a:rPr>
              <a:t> </a:t>
            </a:r>
            <a:endParaRPr lang="en-US" sz="2400" b="1" dirty="0">
              <a:solidFill>
                <a:schemeClr val="accent1">
                  <a:lumMod val="75000"/>
                </a:schemeClr>
              </a:solidFill>
            </a:endParaRPr>
          </a:p>
          <a:p>
            <a:pPr marL="0" indent="0">
              <a:spcBef>
                <a:spcPts val="0"/>
              </a:spcBef>
              <a:buNone/>
            </a:pPr>
            <a:r>
              <a:rPr lang="en-US" sz="2400" b="1" dirty="0">
                <a:solidFill>
                  <a:schemeClr val="accent1">
                    <a:lumMod val="75000"/>
                  </a:schemeClr>
                </a:solidFill>
              </a:rPr>
              <a:t>Class </a:t>
            </a:r>
            <a:r>
              <a:rPr lang="en-US" sz="2400" b="1" dirty="0" err="1" smtClean="0">
                <a:solidFill>
                  <a:schemeClr val="accent1">
                    <a:lumMod val="75000"/>
                  </a:schemeClr>
                </a:solidFill>
              </a:rPr>
              <a:t>Gnetopsida</a:t>
            </a:r>
            <a:r>
              <a:rPr lang="en-US" sz="2400" dirty="0" smtClean="0">
                <a:solidFill>
                  <a:schemeClr val="accent1">
                    <a:lumMod val="75000"/>
                  </a:schemeClr>
                </a:solidFill>
                <a:hlinkClick r:id="rId4"/>
              </a:rPr>
              <a:t> </a:t>
            </a:r>
            <a:endParaRPr lang="en-US" sz="2400" dirty="0" smtClean="0">
              <a:solidFill>
                <a:schemeClr val="accent1">
                  <a:lumMod val="75000"/>
                </a:schemeClr>
              </a:solidFill>
            </a:endParaRPr>
          </a:p>
          <a:p>
            <a:pPr marL="0" indent="0">
              <a:spcBef>
                <a:spcPts val="0"/>
              </a:spcBef>
              <a:buNone/>
            </a:pPr>
            <a:r>
              <a:rPr lang="en-US" sz="2400" b="1" dirty="0" smtClean="0">
                <a:solidFill>
                  <a:schemeClr val="accent1">
                    <a:lumMod val="75000"/>
                  </a:schemeClr>
                </a:solidFill>
              </a:rPr>
              <a:t>Order </a:t>
            </a:r>
            <a:r>
              <a:rPr lang="en-US" sz="2400" b="1" dirty="0" err="1" smtClean="0">
                <a:solidFill>
                  <a:schemeClr val="accent1">
                    <a:lumMod val="75000"/>
                  </a:schemeClr>
                </a:solidFill>
              </a:rPr>
              <a:t>Ephedrales</a:t>
            </a:r>
            <a:endParaRPr lang="en-US" sz="2400" b="1" dirty="0" smtClean="0">
              <a:solidFill>
                <a:schemeClr val="accent1">
                  <a:lumMod val="75000"/>
                </a:schemeClr>
              </a:solidFill>
            </a:endParaRPr>
          </a:p>
          <a:p>
            <a:pPr marL="0" indent="0">
              <a:spcBef>
                <a:spcPts val="0"/>
              </a:spcBef>
              <a:buNone/>
            </a:pPr>
            <a:r>
              <a:rPr lang="en-US" sz="2400" b="1" dirty="0">
                <a:solidFill>
                  <a:schemeClr val="accent1">
                    <a:lumMod val="75000"/>
                  </a:schemeClr>
                </a:solidFill>
              </a:rPr>
              <a:t>Family </a:t>
            </a:r>
            <a:r>
              <a:rPr lang="en-US" sz="2400" b="1" dirty="0" err="1" smtClean="0">
                <a:solidFill>
                  <a:schemeClr val="accent1">
                    <a:lumMod val="75000"/>
                  </a:schemeClr>
                </a:solidFill>
              </a:rPr>
              <a:t>Ephedraceae</a:t>
            </a:r>
            <a:r>
              <a:rPr lang="en-US" sz="2400" dirty="0" smtClean="0">
                <a:solidFill>
                  <a:schemeClr val="accent1">
                    <a:lumMod val="75000"/>
                  </a:schemeClr>
                </a:solidFill>
                <a:hlinkClick r:id="rId5"/>
              </a:rPr>
              <a:t> </a:t>
            </a:r>
            <a:r>
              <a:rPr lang="en-US" sz="2400" dirty="0">
                <a:solidFill>
                  <a:schemeClr val="accent1">
                    <a:lumMod val="75000"/>
                  </a:schemeClr>
                </a:solidFill>
              </a:rPr>
              <a:t>– Mormon-tea </a:t>
            </a:r>
            <a:r>
              <a:rPr lang="en-US" sz="2400" dirty="0" smtClean="0">
                <a:solidFill>
                  <a:schemeClr val="accent1">
                    <a:lumMod val="75000"/>
                  </a:schemeClr>
                </a:solidFill>
              </a:rPr>
              <a:t>family</a:t>
            </a:r>
          </a:p>
          <a:p>
            <a:pPr marL="0" indent="0">
              <a:spcBef>
                <a:spcPts val="0"/>
              </a:spcBef>
              <a:buNone/>
            </a:pPr>
            <a:r>
              <a:rPr lang="en-US" sz="2400" b="1" i="1" dirty="0" smtClean="0">
                <a:solidFill>
                  <a:schemeClr val="accent1">
                    <a:lumMod val="75000"/>
                  </a:schemeClr>
                </a:solidFill>
              </a:rPr>
              <a:t>Ephedra</a:t>
            </a:r>
            <a:r>
              <a:rPr lang="en-US" sz="2400" b="1" dirty="0" smtClean="0">
                <a:solidFill>
                  <a:schemeClr val="accent1">
                    <a:lumMod val="75000"/>
                  </a:schemeClr>
                </a:solidFill>
              </a:rPr>
              <a:t> </a:t>
            </a:r>
            <a:r>
              <a:rPr lang="en-US" sz="2400" dirty="0" smtClean="0">
                <a:solidFill>
                  <a:schemeClr val="accent1">
                    <a:lumMod val="75000"/>
                  </a:schemeClr>
                </a:solidFill>
              </a:rPr>
              <a:t> </a:t>
            </a:r>
            <a:r>
              <a:rPr lang="en-US" sz="2400" dirty="0">
                <a:solidFill>
                  <a:schemeClr val="accent1">
                    <a:lumMod val="75000"/>
                  </a:schemeClr>
                </a:solidFill>
              </a:rPr>
              <a:t>– </a:t>
            </a:r>
            <a:r>
              <a:rPr lang="en-US" sz="2400" dirty="0" err="1" smtClean="0">
                <a:solidFill>
                  <a:schemeClr val="accent1">
                    <a:lumMod val="75000"/>
                  </a:schemeClr>
                </a:solidFill>
              </a:rPr>
              <a:t>jointfir</a:t>
            </a:r>
            <a:endParaRPr lang="en-US" sz="2400" dirty="0" smtClean="0">
              <a:solidFill>
                <a:schemeClr val="accent1">
                  <a:lumMod val="75000"/>
                </a:schemeClr>
              </a:solidFill>
            </a:endParaRPr>
          </a:p>
          <a:p>
            <a:pPr marL="0" indent="0">
              <a:spcBef>
                <a:spcPts val="0"/>
              </a:spcBef>
              <a:buNone/>
            </a:pPr>
            <a:r>
              <a:rPr lang="en-US" sz="2000" dirty="0" smtClean="0"/>
              <a:t> </a:t>
            </a:r>
          </a:p>
        </p:txBody>
      </p:sp>
      <p:sp>
        <p:nvSpPr>
          <p:cNvPr id="5" name="Прямоугольник 4"/>
          <p:cNvSpPr/>
          <p:nvPr/>
        </p:nvSpPr>
        <p:spPr>
          <a:xfrm>
            <a:off x="5580112" y="5733256"/>
            <a:ext cx="1841017" cy="369332"/>
          </a:xfrm>
          <a:prstGeom prst="rect">
            <a:avLst/>
          </a:prstGeom>
        </p:spPr>
        <p:txBody>
          <a:bodyPr wrap="none">
            <a:spAutoFit/>
          </a:bodyPr>
          <a:lstStyle/>
          <a:p>
            <a:r>
              <a:rPr lang="fr-FR" b="1" dirty="0" smtClean="0"/>
              <a:t>Shoot</a:t>
            </a:r>
            <a:r>
              <a:rPr lang="en-US" b="1" i="1" dirty="0" smtClean="0"/>
              <a:t> </a:t>
            </a:r>
            <a:r>
              <a:rPr lang="en-US" b="1" dirty="0" smtClean="0"/>
              <a:t>of </a:t>
            </a:r>
            <a:r>
              <a:rPr lang="en-US" b="1" i="1" dirty="0" smtClean="0"/>
              <a:t>Ephedra</a:t>
            </a:r>
            <a:endParaRPr lang="ru-RU" b="1" dirty="0"/>
          </a:p>
        </p:txBody>
      </p:sp>
      <p:pic>
        <p:nvPicPr>
          <p:cNvPr id="6" name="Рисунок 5"/>
          <p:cNvPicPr>
            <a:picLocks noChangeAspect="1"/>
          </p:cNvPicPr>
          <p:nvPr/>
        </p:nvPicPr>
        <p:blipFill rotWithShape="1">
          <a:blip r:embed="rId6" cstate="print">
            <a:extLst>
              <a:ext uri="{28A0092B-C50C-407E-A947-70E740481C1C}">
                <a14:useLocalDpi xmlns:a14="http://schemas.microsoft.com/office/drawing/2010/main" xmlns="" val="0"/>
              </a:ext>
            </a:extLst>
          </a:blip>
          <a:srcRect l="13471" r="38375"/>
          <a:stretch/>
        </p:blipFill>
        <p:spPr>
          <a:xfrm>
            <a:off x="395536" y="2492896"/>
            <a:ext cx="2808312" cy="3888000"/>
          </a:xfrm>
          <a:prstGeom prst="rect">
            <a:avLst/>
          </a:prstGeom>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210620"/>
            <a:ext cx="2280881" cy="461665"/>
          </a:xfrm>
          <a:prstGeom prst="rect">
            <a:avLst/>
          </a:prstGeom>
          <a:noFill/>
        </p:spPr>
        <p:txBody>
          <a:bodyPr wrap="none" rtlCol="0">
            <a:spAutoFit/>
          </a:bodyPr>
          <a:lstStyle/>
          <a:p>
            <a:r>
              <a:rPr lang="en-US" sz="2400" b="1" dirty="0" smtClean="0"/>
              <a:t>Female strobilus</a:t>
            </a:r>
            <a:endParaRPr lang="ru-RU" sz="2400" b="1" dirty="0"/>
          </a:p>
        </p:txBody>
      </p:sp>
      <p:pic>
        <p:nvPicPr>
          <p:cNvPr id="9" name="Picture 3" descr="C:\Users\ADM\Documents\Karime\2018\Lectures\Anatomy and morphology of plant\Additional materials\Gymnosperms\clip_image022_thumb-7.jpg"/>
          <p:cNvPicPr>
            <a:picLocks noChangeAspect="1" noChangeArrowheads="1"/>
          </p:cNvPicPr>
          <p:nvPr/>
        </p:nvPicPr>
        <p:blipFill>
          <a:blip r:embed="rId2" cstate="print"/>
          <a:srcRect l="3150" t="1187" r="3150" b="46440"/>
          <a:stretch>
            <a:fillRect/>
          </a:stretch>
        </p:blipFill>
        <p:spPr bwMode="auto">
          <a:xfrm>
            <a:off x="251520" y="620688"/>
            <a:ext cx="5384066" cy="5400000"/>
          </a:xfrm>
          <a:prstGeom prst="rect">
            <a:avLst/>
          </a:prstGeom>
          <a:noFill/>
        </p:spPr>
      </p:pic>
      <p:sp>
        <p:nvSpPr>
          <p:cNvPr id="10" name="TextBox 9"/>
          <p:cNvSpPr txBox="1"/>
          <p:nvPr/>
        </p:nvSpPr>
        <p:spPr>
          <a:xfrm>
            <a:off x="827584" y="6165304"/>
            <a:ext cx="4824536" cy="923330"/>
          </a:xfrm>
          <a:prstGeom prst="rect">
            <a:avLst/>
          </a:prstGeom>
          <a:noFill/>
        </p:spPr>
        <p:txBody>
          <a:bodyPr wrap="square" rtlCol="0">
            <a:spAutoFit/>
          </a:bodyPr>
          <a:lstStyle/>
          <a:p>
            <a:r>
              <a:rPr lang="en-US" dirty="0" smtClean="0"/>
              <a:t>A- ovulate shoots, B - female strobilus, C – L.S. of the top ovulate strobilus</a:t>
            </a:r>
            <a:endParaRPr lang="ru-RU" dirty="0" smtClean="0"/>
          </a:p>
          <a:p>
            <a:r>
              <a:rPr lang="en-US" dirty="0" smtClean="0"/>
              <a:t>   </a:t>
            </a:r>
            <a:endParaRPr lang="ru-RU" dirty="0"/>
          </a:p>
        </p:txBody>
      </p:sp>
      <p:sp>
        <p:nvSpPr>
          <p:cNvPr id="11" name="TextBox 10"/>
          <p:cNvSpPr txBox="1"/>
          <p:nvPr/>
        </p:nvSpPr>
        <p:spPr>
          <a:xfrm>
            <a:off x="3779912" y="5805264"/>
            <a:ext cx="576064" cy="369332"/>
          </a:xfrm>
          <a:prstGeom prst="rect">
            <a:avLst/>
          </a:prstGeom>
          <a:noFill/>
        </p:spPr>
        <p:txBody>
          <a:bodyPr wrap="square" rtlCol="0">
            <a:spAutoFit/>
          </a:bodyPr>
          <a:lstStyle/>
          <a:p>
            <a:r>
              <a:rPr lang="en-US" b="1" dirty="0" smtClean="0"/>
              <a:t>C</a:t>
            </a:r>
            <a:endParaRPr lang="ru-RU" b="1" dirty="0"/>
          </a:p>
        </p:txBody>
      </p:sp>
    </p:spTree>
    <p:extLst>
      <p:ext uri="{BB962C8B-B14F-4D97-AF65-F5344CB8AC3E}">
        <p14:creationId xmlns:p14="http://schemas.microsoft.com/office/powerpoint/2010/main" xmlns="" val="9474236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88640"/>
            <a:ext cx="5040560" cy="1872208"/>
          </a:xfrm>
        </p:spPr>
        <p:txBody>
          <a:bodyPr>
            <a:normAutofit lnSpcReduction="10000"/>
          </a:bodyPr>
          <a:lstStyle/>
          <a:p>
            <a:pPr marL="0" indent="0">
              <a:spcBef>
                <a:spcPts val="0"/>
              </a:spcBef>
              <a:buNone/>
            </a:pPr>
            <a:r>
              <a:rPr lang="en-US" sz="2400" b="1" dirty="0" smtClean="0">
                <a:solidFill>
                  <a:schemeClr val="accent1">
                    <a:lumMod val="75000"/>
                  </a:schemeClr>
                </a:solidFill>
              </a:rPr>
              <a:t>Division</a:t>
            </a:r>
            <a:r>
              <a:rPr lang="en-US" sz="2400" dirty="0" smtClean="0">
                <a:solidFill>
                  <a:schemeClr val="accent1">
                    <a:lumMod val="75000"/>
                  </a:schemeClr>
                </a:solidFill>
              </a:rPr>
              <a:t> </a:t>
            </a:r>
            <a:r>
              <a:rPr lang="en-US" sz="2400" b="1" dirty="0" err="1" smtClean="0">
                <a:solidFill>
                  <a:schemeClr val="accent1">
                    <a:lumMod val="75000"/>
                  </a:schemeClr>
                </a:solidFill>
              </a:rPr>
              <a:t>Ginkgophyta</a:t>
            </a:r>
            <a:r>
              <a:rPr lang="en-US" sz="2400" b="1" dirty="0" smtClean="0">
                <a:solidFill>
                  <a:schemeClr val="accent1">
                    <a:lumMod val="75000"/>
                  </a:schemeClr>
                </a:solidFill>
                <a:hlinkClick r:id="rId2"/>
              </a:rPr>
              <a:t> </a:t>
            </a:r>
            <a:endParaRPr lang="en-US" sz="2400" b="1" dirty="0">
              <a:solidFill>
                <a:schemeClr val="accent1">
                  <a:lumMod val="75000"/>
                </a:schemeClr>
              </a:solidFill>
            </a:endParaRPr>
          </a:p>
          <a:p>
            <a:pPr marL="0" indent="0">
              <a:spcBef>
                <a:spcPts val="0"/>
              </a:spcBef>
              <a:buNone/>
            </a:pPr>
            <a:r>
              <a:rPr lang="en-US" sz="2400" b="1" dirty="0">
                <a:solidFill>
                  <a:schemeClr val="accent1">
                    <a:lumMod val="75000"/>
                  </a:schemeClr>
                </a:solidFill>
              </a:rPr>
              <a:t>Class </a:t>
            </a:r>
            <a:r>
              <a:rPr lang="en-US" sz="2400" b="1" dirty="0" err="1" smtClean="0">
                <a:solidFill>
                  <a:schemeClr val="accent1">
                    <a:lumMod val="75000"/>
                  </a:schemeClr>
                </a:solidFill>
              </a:rPr>
              <a:t>Ginkgopsida</a:t>
            </a:r>
            <a:r>
              <a:rPr lang="en-US" sz="2400" dirty="0" smtClean="0">
                <a:solidFill>
                  <a:schemeClr val="accent1">
                    <a:lumMod val="75000"/>
                  </a:schemeClr>
                </a:solidFill>
                <a:hlinkClick r:id="rId3"/>
              </a:rPr>
              <a:t> </a:t>
            </a:r>
            <a:endParaRPr lang="en-US" sz="2400" dirty="0" smtClean="0">
              <a:solidFill>
                <a:schemeClr val="accent1">
                  <a:lumMod val="75000"/>
                </a:schemeClr>
              </a:solidFill>
            </a:endParaRPr>
          </a:p>
          <a:p>
            <a:pPr marL="0" indent="0">
              <a:spcBef>
                <a:spcPts val="0"/>
              </a:spcBef>
              <a:buNone/>
            </a:pPr>
            <a:r>
              <a:rPr lang="en-US" sz="2400" b="1" dirty="0" smtClean="0">
                <a:solidFill>
                  <a:schemeClr val="accent1">
                    <a:lumMod val="75000"/>
                  </a:schemeClr>
                </a:solidFill>
              </a:rPr>
              <a:t>Order </a:t>
            </a:r>
            <a:r>
              <a:rPr lang="en-US" sz="2400" b="1" dirty="0" err="1" smtClean="0">
                <a:solidFill>
                  <a:schemeClr val="accent1">
                    <a:lumMod val="75000"/>
                  </a:schemeClr>
                </a:solidFill>
              </a:rPr>
              <a:t>Ginkgoales</a:t>
            </a:r>
            <a:endParaRPr lang="en-US" sz="2400" b="1" dirty="0" smtClean="0">
              <a:solidFill>
                <a:schemeClr val="accent1">
                  <a:lumMod val="75000"/>
                </a:schemeClr>
              </a:solidFill>
            </a:endParaRPr>
          </a:p>
          <a:p>
            <a:pPr marL="0" indent="0">
              <a:spcBef>
                <a:spcPts val="0"/>
              </a:spcBef>
              <a:buNone/>
            </a:pPr>
            <a:r>
              <a:rPr lang="en-US" sz="2400" b="1" dirty="0">
                <a:solidFill>
                  <a:schemeClr val="accent1">
                    <a:lumMod val="75000"/>
                  </a:schemeClr>
                </a:solidFill>
              </a:rPr>
              <a:t>Family </a:t>
            </a:r>
            <a:r>
              <a:rPr lang="en-US" sz="2400" b="1" dirty="0" err="1" smtClean="0">
                <a:solidFill>
                  <a:schemeClr val="accent1">
                    <a:lumMod val="75000"/>
                  </a:schemeClr>
                </a:solidFill>
              </a:rPr>
              <a:t>Ginkgoaceae</a:t>
            </a:r>
            <a:endParaRPr lang="en-US" sz="2400" dirty="0" smtClean="0">
              <a:solidFill>
                <a:schemeClr val="accent1">
                  <a:lumMod val="75000"/>
                </a:schemeClr>
              </a:solidFill>
            </a:endParaRPr>
          </a:p>
          <a:p>
            <a:pPr marL="0" indent="0">
              <a:spcBef>
                <a:spcPts val="0"/>
              </a:spcBef>
              <a:buNone/>
            </a:pPr>
            <a:r>
              <a:rPr lang="en-US" sz="2400" b="1" i="1" dirty="0" smtClean="0">
                <a:solidFill>
                  <a:schemeClr val="accent1">
                    <a:lumMod val="75000"/>
                  </a:schemeClr>
                </a:solidFill>
              </a:rPr>
              <a:t>Ginkgo </a:t>
            </a:r>
            <a:r>
              <a:rPr lang="en-US" sz="2400" b="1" i="1" dirty="0" err="1" smtClean="0">
                <a:solidFill>
                  <a:schemeClr val="accent1">
                    <a:lumMod val="75000"/>
                  </a:schemeClr>
                </a:solidFill>
              </a:rPr>
              <a:t>biloba</a:t>
            </a:r>
            <a:r>
              <a:rPr lang="en-US" sz="2400" dirty="0" smtClean="0">
                <a:solidFill>
                  <a:schemeClr val="accent1">
                    <a:lumMod val="75000"/>
                  </a:schemeClr>
                </a:solidFill>
              </a:rPr>
              <a:t> </a:t>
            </a:r>
          </a:p>
          <a:p>
            <a:pPr marL="0" indent="0" algn="just">
              <a:spcBef>
                <a:spcPts val="0"/>
              </a:spcBef>
              <a:buNone/>
            </a:pPr>
            <a:endParaRPr lang="en-US" sz="2000" b="1" dirty="0" smtClean="0"/>
          </a:p>
        </p:txBody>
      </p:sp>
      <p:pic>
        <p:nvPicPr>
          <p:cNvPr id="4" name="Picture 3" descr="C:\Users\ADM\Documents\Karime\2018\Lectures\Anatomy and morphology of plant\Additional materials\Gymnosperms\Ginkgo_biloba_scanned_leaf.jpg"/>
          <p:cNvPicPr>
            <a:picLocks noChangeAspect="1" noChangeArrowheads="1"/>
          </p:cNvPicPr>
          <p:nvPr/>
        </p:nvPicPr>
        <p:blipFill>
          <a:blip r:embed="rId4" cstate="print">
            <a:lum bright="10000"/>
          </a:blip>
          <a:srcRect/>
          <a:stretch>
            <a:fillRect/>
          </a:stretch>
        </p:blipFill>
        <p:spPr bwMode="auto">
          <a:xfrm>
            <a:off x="5148064" y="188640"/>
            <a:ext cx="3867203" cy="3996000"/>
          </a:xfrm>
          <a:prstGeom prst="rect">
            <a:avLst/>
          </a:prstGeom>
          <a:noFill/>
        </p:spPr>
      </p:pic>
      <p:sp>
        <p:nvSpPr>
          <p:cNvPr id="6" name="Прямоугольник 5"/>
          <p:cNvSpPr/>
          <p:nvPr/>
        </p:nvSpPr>
        <p:spPr>
          <a:xfrm>
            <a:off x="6372200" y="4581128"/>
            <a:ext cx="1726114" cy="400110"/>
          </a:xfrm>
          <a:prstGeom prst="rect">
            <a:avLst/>
          </a:prstGeom>
        </p:spPr>
        <p:txBody>
          <a:bodyPr wrap="none">
            <a:spAutoFit/>
          </a:bodyPr>
          <a:lstStyle/>
          <a:p>
            <a:r>
              <a:rPr lang="en-US" sz="2000" b="1" dirty="0" smtClean="0"/>
              <a:t>Leaf of ginkgo </a:t>
            </a:r>
            <a:endParaRPr lang="ru-RU" sz="2000" b="1" dirty="0"/>
          </a:p>
        </p:txBody>
      </p:sp>
      <p:sp>
        <p:nvSpPr>
          <p:cNvPr id="5" name="Прямоугольник 4"/>
          <p:cNvSpPr/>
          <p:nvPr/>
        </p:nvSpPr>
        <p:spPr>
          <a:xfrm>
            <a:off x="323528" y="1988840"/>
            <a:ext cx="4788024" cy="3785652"/>
          </a:xfrm>
          <a:prstGeom prst="rect">
            <a:avLst/>
          </a:prstGeom>
        </p:spPr>
        <p:txBody>
          <a:bodyPr wrap="square">
            <a:spAutoFit/>
          </a:bodyPr>
          <a:lstStyle/>
          <a:p>
            <a:pPr indent="357188" algn="just"/>
            <a:r>
              <a:rPr lang="en-US" sz="2400" dirty="0" smtClean="0"/>
              <a:t>A </a:t>
            </a:r>
            <a:r>
              <a:rPr lang="en-US" sz="2400" b="1" dirty="0" smtClean="0"/>
              <a:t>ginkgo tree </a:t>
            </a:r>
            <a:r>
              <a:rPr lang="en-US" sz="2400" dirty="0" smtClean="0"/>
              <a:t>is pyramidal in shape, with a columnar, sparingly branched trunk up to 30 </a:t>
            </a:r>
            <a:r>
              <a:rPr lang="en-US" sz="2400" dirty="0" err="1" smtClean="0"/>
              <a:t>metres</a:t>
            </a:r>
            <a:r>
              <a:rPr lang="en-US" sz="2400" dirty="0" smtClean="0"/>
              <a:t> tall and 2.5 </a:t>
            </a:r>
            <a:r>
              <a:rPr lang="en-US" sz="2400" dirty="0" err="1" smtClean="0"/>
              <a:t>metres</a:t>
            </a:r>
            <a:r>
              <a:rPr lang="en-US" sz="2400" dirty="0" smtClean="0"/>
              <a:t> in diameter. Fan-shaped ginkgo leaves resemble the leaflets of the maidenhair fern and are borne on short, </a:t>
            </a:r>
            <a:r>
              <a:rPr lang="en-US" sz="2400" dirty="0" err="1" smtClean="0"/>
              <a:t>spurlike</a:t>
            </a:r>
            <a:r>
              <a:rPr lang="en-US" sz="2400" dirty="0" smtClean="0"/>
              <a:t> but greatly thickened shoots. The leathery leaves are up to 8 cm long and are sometimes twice as broad. </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332656"/>
            <a:ext cx="7920880" cy="6001643"/>
          </a:xfrm>
          <a:prstGeom prst="rect">
            <a:avLst/>
          </a:prstGeom>
        </p:spPr>
        <p:txBody>
          <a:bodyPr wrap="square">
            <a:spAutoFit/>
          </a:bodyPr>
          <a:lstStyle/>
          <a:p>
            <a:pPr indent="357188" algn="just"/>
            <a:r>
              <a:rPr lang="en-US" sz="2400" dirty="0" smtClean="0"/>
              <a:t>Two parallel veins enter each blade from the point of attachment of the long leafstalk and fork repeatedly toward the leaf edges. Most leaves are divided into two lobes by a central notch. </a:t>
            </a:r>
          </a:p>
          <a:p>
            <a:pPr indent="357188" algn="just"/>
            <a:r>
              <a:rPr lang="en-US" sz="2400" dirty="0" err="1" smtClean="0"/>
              <a:t>Microsporangia</a:t>
            </a:r>
            <a:r>
              <a:rPr lang="en-US" sz="2400" dirty="0" smtClean="0"/>
              <a:t> (pollen-forming structures) and female ovules are borne on separate trees. Pollen grains are carried to the female trees by the wind.</a:t>
            </a:r>
          </a:p>
          <a:p>
            <a:pPr indent="357188" algn="just"/>
            <a:r>
              <a:rPr lang="en-US" sz="2400" dirty="0" err="1" smtClean="0"/>
              <a:t>Megasporangiate</a:t>
            </a:r>
            <a:r>
              <a:rPr lang="en-US" sz="2400" dirty="0" smtClean="0"/>
              <a:t> trees bear paired ovules, which, when fertilized, develop into yellowish, </a:t>
            </a:r>
            <a:r>
              <a:rPr lang="en-US" sz="2400" dirty="0" err="1" smtClean="0"/>
              <a:t>plumlike</a:t>
            </a:r>
            <a:r>
              <a:rPr lang="en-US" sz="2400" dirty="0" smtClean="0"/>
              <a:t> seeds about 2.5 cm long, consisting of a large inner nutlike portion surrounded by a fleshy outer covering. The “nut” is silvery in </a:t>
            </a:r>
            <a:r>
              <a:rPr lang="en-US" sz="2400" dirty="0" err="1" smtClean="0"/>
              <a:t>colour</a:t>
            </a:r>
            <a:r>
              <a:rPr lang="en-US" sz="2400" dirty="0" smtClean="0"/>
              <a:t> (the word ginkgo is derived from the Chinese and Japanese words for silver nut or silver apricot) and when roasted is considered a delicacy. The ripened fleshy covering has a very disagreeable </a:t>
            </a:r>
            <a:r>
              <a:rPr lang="en-US" sz="2400" dirty="0" err="1" smtClean="0"/>
              <a:t>odour</a:t>
            </a:r>
            <a:r>
              <a:rPr lang="en-US" sz="2400" dirty="0" smtClean="0"/>
              <a:t>, similar to that of rancid butter, making the female tree less popular for garden planting.</a:t>
            </a:r>
            <a:endParaRPr lang="en-US" sz="24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Documents\Karime\2018\Lectures\Anatomy and morphology of plant\Additional materials\Gymnosperms\clip_image012-72.jpg"/>
          <p:cNvPicPr>
            <a:picLocks noChangeAspect="1" noChangeArrowheads="1"/>
          </p:cNvPicPr>
          <p:nvPr/>
        </p:nvPicPr>
        <p:blipFill>
          <a:blip r:embed="rId2" cstate="print"/>
          <a:srcRect b="7682"/>
          <a:stretch>
            <a:fillRect/>
          </a:stretch>
        </p:blipFill>
        <p:spPr bwMode="auto">
          <a:xfrm>
            <a:off x="3779912" y="260648"/>
            <a:ext cx="3282500" cy="4320480"/>
          </a:xfrm>
          <a:prstGeom prst="rect">
            <a:avLst/>
          </a:prstGeom>
          <a:noFill/>
        </p:spPr>
      </p:pic>
      <p:pic>
        <p:nvPicPr>
          <p:cNvPr id="6147" name="Picture 3" descr="C:\Users\ADM\Documents\Karime\2018\Lectures\Anatomy and morphology of plant\Additional materials\Gymnosperms\clip_image008-112.jpg"/>
          <p:cNvPicPr>
            <a:picLocks noChangeAspect="1" noChangeArrowheads="1"/>
          </p:cNvPicPr>
          <p:nvPr/>
        </p:nvPicPr>
        <p:blipFill>
          <a:blip r:embed="rId3" cstate="print"/>
          <a:srcRect l="20525" r="21322" b="7470"/>
          <a:stretch>
            <a:fillRect/>
          </a:stretch>
        </p:blipFill>
        <p:spPr bwMode="auto">
          <a:xfrm>
            <a:off x="7236296" y="1412776"/>
            <a:ext cx="1588588" cy="4392000"/>
          </a:xfrm>
          <a:prstGeom prst="rect">
            <a:avLst/>
          </a:prstGeom>
          <a:noFill/>
        </p:spPr>
      </p:pic>
      <p:sp>
        <p:nvSpPr>
          <p:cNvPr id="5" name="Прямоугольник 4"/>
          <p:cNvSpPr/>
          <p:nvPr/>
        </p:nvSpPr>
        <p:spPr>
          <a:xfrm>
            <a:off x="3563888" y="6237312"/>
            <a:ext cx="1046890" cy="369332"/>
          </a:xfrm>
          <a:prstGeom prst="rect">
            <a:avLst/>
          </a:prstGeom>
        </p:spPr>
        <p:txBody>
          <a:bodyPr wrap="none">
            <a:spAutoFit/>
          </a:bodyPr>
          <a:lstStyle/>
          <a:p>
            <a:r>
              <a:rPr lang="en-US" b="1" i="1" dirty="0" err="1" smtClean="0"/>
              <a:t>Cycas</a:t>
            </a:r>
            <a:r>
              <a:rPr lang="en-US" b="1" i="1" dirty="0" smtClean="0"/>
              <a:t> sp.</a:t>
            </a:r>
          </a:p>
        </p:txBody>
      </p:sp>
      <p:sp>
        <p:nvSpPr>
          <p:cNvPr id="6" name="Прямоугольник 5"/>
          <p:cNvSpPr/>
          <p:nvPr/>
        </p:nvSpPr>
        <p:spPr>
          <a:xfrm>
            <a:off x="6876256" y="6165304"/>
            <a:ext cx="2056140" cy="369332"/>
          </a:xfrm>
          <a:prstGeom prst="rect">
            <a:avLst/>
          </a:prstGeom>
        </p:spPr>
        <p:txBody>
          <a:bodyPr wrap="none">
            <a:spAutoFit/>
          </a:bodyPr>
          <a:lstStyle/>
          <a:p>
            <a:r>
              <a:rPr lang="en-US" b="1" i="1" dirty="0" err="1" smtClean="0"/>
              <a:t>Cycas</a:t>
            </a:r>
            <a:r>
              <a:rPr lang="en-US" b="1" i="1" dirty="0" smtClean="0"/>
              <a:t>. </a:t>
            </a:r>
            <a:r>
              <a:rPr lang="en-US" b="1" dirty="0" smtClean="0"/>
              <a:t>A single leaf.</a:t>
            </a:r>
          </a:p>
        </p:txBody>
      </p:sp>
      <p:pic>
        <p:nvPicPr>
          <p:cNvPr id="6150" name="Picture 6" descr="C:\Users\ADM\Documents\Karime\2018\Lectures\Anatomy and morphology of plant\Additional materials\Gymnosperms\23421C7FA094E965235E0ED872541775.jpg"/>
          <p:cNvPicPr>
            <a:picLocks noChangeAspect="1" noChangeArrowheads="1"/>
          </p:cNvPicPr>
          <p:nvPr/>
        </p:nvPicPr>
        <p:blipFill>
          <a:blip r:embed="rId4" cstate="print"/>
          <a:srcRect/>
          <a:stretch>
            <a:fillRect/>
          </a:stretch>
        </p:blipFill>
        <p:spPr bwMode="auto">
          <a:xfrm>
            <a:off x="179512" y="2420888"/>
            <a:ext cx="3600000" cy="3600000"/>
          </a:xfrm>
          <a:prstGeom prst="rect">
            <a:avLst/>
          </a:prstGeom>
          <a:noFill/>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332656"/>
            <a:ext cx="8424936" cy="4154984"/>
          </a:xfrm>
          <a:prstGeom prst="rect">
            <a:avLst/>
          </a:prstGeom>
        </p:spPr>
        <p:txBody>
          <a:bodyPr wrap="square">
            <a:spAutoFit/>
          </a:bodyPr>
          <a:lstStyle/>
          <a:p>
            <a:pPr indent="357188" algn="just"/>
            <a:r>
              <a:rPr lang="en-US" sz="2400" b="1" dirty="0" err="1" smtClean="0"/>
              <a:t>Cycas</a:t>
            </a:r>
            <a:r>
              <a:rPr lang="en-US" sz="2400" dirty="0" smtClean="0"/>
              <a:t>, a genus of 105 species of </a:t>
            </a:r>
            <a:r>
              <a:rPr lang="en-US" sz="2400" dirty="0" err="1" smtClean="0"/>
              <a:t>palmlike</a:t>
            </a:r>
            <a:r>
              <a:rPr lang="en-US" sz="2400" dirty="0" smtClean="0"/>
              <a:t> tropical and subtropical ornamental cycads (</a:t>
            </a:r>
            <a:r>
              <a:rPr lang="en-US" sz="2400" b="1" dirty="0" smtClean="0">
                <a:solidFill>
                  <a:schemeClr val="accent1">
                    <a:lumMod val="75000"/>
                  </a:schemeClr>
                </a:solidFill>
              </a:rPr>
              <a:t>family </a:t>
            </a:r>
            <a:r>
              <a:rPr lang="en-US" sz="2400" b="1" dirty="0" err="1" smtClean="0">
                <a:solidFill>
                  <a:schemeClr val="accent1">
                    <a:lumMod val="75000"/>
                  </a:schemeClr>
                </a:solidFill>
              </a:rPr>
              <a:t>Cycadaceae</a:t>
            </a:r>
            <a:r>
              <a:rPr lang="en-US" sz="2400" dirty="0" smtClean="0"/>
              <a:t>), among them trees 12 </a:t>
            </a:r>
            <a:r>
              <a:rPr lang="en-US" sz="2400" dirty="0" err="1" smtClean="0"/>
              <a:t>metres</a:t>
            </a:r>
            <a:r>
              <a:rPr lang="en-US" sz="2400" dirty="0" smtClean="0"/>
              <a:t> or more in height. Their leaves are dark green and </a:t>
            </a:r>
            <a:r>
              <a:rPr lang="en-US" sz="2400" dirty="0" err="1" smtClean="0"/>
              <a:t>circinate</a:t>
            </a:r>
            <a:r>
              <a:rPr lang="en-US" sz="2400" dirty="0" smtClean="0"/>
              <a:t> (uncoiling as fern leaves do), differing from those of other members of the family in having a midrib but no lateral veins. The seeds are borne along the margins of modified leaves, which are arranged in a whorl at the top of the trunk, rather than in compact cones. The leaves of </a:t>
            </a:r>
            <a:r>
              <a:rPr lang="en-US" sz="2400" i="1" dirty="0" err="1" smtClean="0"/>
              <a:t>Cycas</a:t>
            </a:r>
            <a:r>
              <a:rPr lang="en-US" sz="2400" i="1" dirty="0" smtClean="0"/>
              <a:t> </a:t>
            </a:r>
            <a:r>
              <a:rPr lang="en-US" sz="2400" i="1" dirty="0" err="1" smtClean="0"/>
              <a:t>revoluta</a:t>
            </a:r>
            <a:r>
              <a:rPr lang="en-US" sz="2400" i="1" dirty="0" smtClean="0"/>
              <a:t>,</a:t>
            </a:r>
            <a:r>
              <a:rPr lang="en-US" sz="2400" dirty="0" smtClean="0"/>
              <a:t> sometimes called the sago palm, are widely used as ceremonial “palms” and in floriculture (</a:t>
            </a:r>
            <a:r>
              <a:rPr lang="en-US" sz="2400" i="1" dirty="0" smtClean="0"/>
              <a:t>see</a:t>
            </a:r>
            <a:r>
              <a:rPr lang="en-US" sz="2400" dirty="0" smtClean="0"/>
              <a:t> photograph); the pithy stems of this and other species are a source of sago, a food starch. </a:t>
            </a:r>
            <a:endParaRPr lang="ru-RU"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
          <p:cNvPicPr>
            <a:picLocks noChangeAspect="1"/>
          </p:cNvPicPr>
          <p:nvPr/>
        </p:nvPicPr>
        <p:blipFill>
          <a:blip r:embed="rId2" cstate="print"/>
          <a:srcRect l="28516" t="24501" r="22737" b="50591"/>
          <a:stretch>
            <a:fillRect/>
          </a:stretch>
        </p:blipFill>
        <p:spPr>
          <a:xfrm>
            <a:off x="3347864" y="116632"/>
            <a:ext cx="5796136" cy="3528392"/>
          </a:xfrm>
          <a:prstGeom prst="rect">
            <a:avLst/>
          </a:prstGeom>
        </p:spPr>
      </p:pic>
      <p:sp>
        <p:nvSpPr>
          <p:cNvPr id="3" name="Прямоугольник 2"/>
          <p:cNvSpPr/>
          <p:nvPr/>
        </p:nvSpPr>
        <p:spPr>
          <a:xfrm>
            <a:off x="179512" y="188640"/>
            <a:ext cx="3240360" cy="4154984"/>
          </a:xfrm>
          <a:prstGeom prst="rect">
            <a:avLst/>
          </a:prstGeom>
        </p:spPr>
        <p:txBody>
          <a:bodyPr wrap="square">
            <a:spAutoFit/>
          </a:bodyPr>
          <a:lstStyle/>
          <a:p>
            <a:pPr algn="just"/>
            <a:r>
              <a:rPr lang="en-US" sz="2200" dirty="0" smtClean="0"/>
              <a:t>In contrast to the </a:t>
            </a:r>
            <a:r>
              <a:rPr lang="en-US" sz="2200" dirty="0" err="1" smtClean="0"/>
              <a:t>multicellular</a:t>
            </a:r>
            <a:r>
              <a:rPr lang="en-US" sz="2200" dirty="0" smtClean="0"/>
              <a:t> origin of </a:t>
            </a:r>
            <a:r>
              <a:rPr lang="en-US" sz="2200" dirty="0" err="1" smtClean="0"/>
              <a:t>eusporangia</a:t>
            </a:r>
            <a:r>
              <a:rPr lang="en-US" sz="2200" dirty="0" smtClean="0"/>
              <a:t>, </a:t>
            </a:r>
            <a:r>
              <a:rPr lang="en-US" sz="2200" b="1" dirty="0" err="1" smtClean="0">
                <a:solidFill>
                  <a:schemeClr val="accent1">
                    <a:lumMod val="75000"/>
                  </a:schemeClr>
                </a:solidFill>
              </a:rPr>
              <a:t>leptosporangia</a:t>
            </a:r>
            <a:r>
              <a:rPr lang="en-US" sz="2200" b="1" dirty="0" smtClean="0">
                <a:solidFill>
                  <a:schemeClr val="accent1">
                    <a:lumMod val="75000"/>
                  </a:schemeClr>
                </a:solidFill>
              </a:rPr>
              <a:t> </a:t>
            </a:r>
            <a:r>
              <a:rPr lang="en-US" sz="2200" dirty="0" smtClean="0"/>
              <a:t>arise from a </a:t>
            </a:r>
            <a:r>
              <a:rPr lang="en-US" sz="2200" b="1" dirty="0" smtClean="0">
                <a:solidFill>
                  <a:schemeClr val="accent1">
                    <a:lumMod val="75000"/>
                  </a:schemeClr>
                </a:solidFill>
              </a:rPr>
              <a:t>single superficial initial cell,</a:t>
            </a:r>
            <a:r>
              <a:rPr lang="en-US" sz="2200" dirty="0" smtClean="0"/>
              <a:t> which divides transversely or obliquely (Fig.2). The inner of the two cells produced by this division may either contribute cells that produce a large part of the</a:t>
            </a:r>
            <a:endParaRPr lang="ru-RU" sz="2200" dirty="0"/>
          </a:p>
        </p:txBody>
      </p:sp>
      <p:sp>
        <p:nvSpPr>
          <p:cNvPr id="4" name="Прямоугольник 3"/>
          <p:cNvSpPr/>
          <p:nvPr/>
        </p:nvSpPr>
        <p:spPr>
          <a:xfrm>
            <a:off x="3707904" y="3573016"/>
            <a:ext cx="5436096" cy="707886"/>
          </a:xfrm>
          <a:prstGeom prst="rect">
            <a:avLst/>
          </a:prstGeom>
        </p:spPr>
        <p:txBody>
          <a:bodyPr wrap="square">
            <a:spAutoFit/>
          </a:bodyPr>
          <a:lstStyle/>
          <a:p>
            <a:r>
              <a:rPr lang="en-US" sz="2000" dirty="0" smtClean="0"/>
              <a:t>Fig.2 - Development and structure of the </a:t>
            </a:r>
            <a:r>
              <a:rPr lang="en-US" sz="2000" dirty="0" err="1" smtClean="0"/>
              <a:t>leptosporangium</a:t>
            </a:r>
            <a:r>
              <a:rPr lang="en-US" sz="2000" dirty="0" smtClean="0"/>
              <a:t> </a:t>
            </a:r>
            <a:endParaRPr lang="ru-RU" sz="2000" dirty="0"/>
          </a:p>
        </p:txBody>
      </p:sp>
      <p:sp>
        <p:nvSpPr>
          <p:cNvPr id="5" name="Прямоугольник 4"/>
          <p:cNvSpPr/>
          <p:nvPr/>
        </p:nvSpPr>
        <p:spPr>
          <a:xfrm>
            <a:off x="179512" y="4293096"/>
            <a:ext cx="8712968" cy="2123658"/>
          </a:xfrm>
          <a:prstGeom prst="rect">
            <a:avLst/>
          </a:prstGeom>
        </p:spPr>
        <p:txBody>
          <a:bodyPr wrap="square">
            <a:spAutoFit/>
          </a:bodyPr>
          <a:lstStyle/>
          <a:p>
            <a:pPr algn="just"/>
            <a:r>
              <a:rPr lang="en-US" sz="2200" dirty="0" smtClean="0"/>
              <a:t>sporangial stalk or, more commonly, remain inactive. </a:t>
            </a:r>
          </a:p>
          <a:p>
            <a:pPr indent="447675" algn="just"/>
            <a:r>
              <a:rPr lang="en-US" sz="2200" dirty="0" smtClean="0"/>
              <a:t>The outer cell ultimately gives rise to an elaborate, stalked sporangium, with a spherical capsule having a wall that is one cell thick. Within this wall is the </a:t>
            </a:r>
            <a:r>
              <a:rPr lang="en-US" sz="2200" b="1" dirty="0" smtClean="0">
                <a:solidFill>
                  <a:schemeClr val="accent1">
                    <a:lumMod val="75000"/>
                  </a:schemeClr>
                </a:solidFill>
              </a:rPr>
              <a:t>two-layered </a:t>
            </a:r>
            <a:r>
              <a:rPr lang="en-US" sz="2200" b="1" dirty="0" err="1" smtClean="0">
                <a:solidFill>
                  <a:schemeClr val="accent1">
                    <a:lumMod val="75000"/>
                  </a:schemeClr>
                </a:solidFill>
              </a:rPr>
              <a:t>tapetum</a:t>
            </a:r>
            <a:r>
              <a:rPr lang="en-US" sz="2200" b="1" dirty="0" smtClean="0">
                <a:solidFill>
                  <a:schemeClr val="accent1">
                    <a:lumMod val="75000"/>
                  </a:schemeClr>
                </a:solidFill>
              </a:rPr>
              <a:t> characteristic of </a:t>
            </a:r>
            <a:r>
              <a:rPr lang="en-US" sz="2200" b="1" dirty="0" err="1" smtClean="0">
                <a:solidFill>
                  <a:schemeClr val="accent1">
                    <a:lumMod val="75000"/>
                  </a:schemeClr>
                </a:solidFill>
              </a:rPr>
              <a:t>leptosporangia</a:t>
            </a:r>
            <a:r>
              <a:rPr lang="en-US" sz="2200" dirty="0" smtClean="0"/>
              <a:t>. The inner mass of the </a:t>
            </a:r>
            <a:r>
              <a:rPr lang="en-US" sz="2200" dirty="0" err="1" smtClean="0"/>
              <a:t>leptosporangium</a:t>
            </a:r>
            <a:r>
              <a:rPr lang="en-US" sz="2200" dirty="0" smtClean="0"/>
              <a:t> eventually differentiates into spore mother cells, which undergo meiosis to produce four spores each.</a:t>
            </a:r>
            <a:endParaRPr lang="ru-RU" sz="2200"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2596</TotalTime>
  <Words>6644</Words>
  <Application>Microsoft Office PowerPoint</Application>
  <PresentationFormat>Экран (4:3)</PresentationFormat>
  <Paragraphs>330</Paragraphs>
  <Slides>87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87</vt:i4>
      </vt:variant>
    </vt:vector>
  </HeadingPairs>
  <TitlesOfParts>
    <vt:vector size="88"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Gymnosperms</vt:lpstr>
      <vt:lpstr>Слайд 41</vt:lpstr>
      <vt:lpstr>Слайд 42</vt:lpstr>
      <vt:lpstr>Coniferophyta / Pinophyta</vt:lpstr>
      <vt:lpstr>Слайд 44</vt:lpstr>
      <vt:lpstr>Слайд 45</vt:lpstr>
      <vt:lpstr>Слайд 46</vt:lpstr>
      <vt:lpstr>Coniferophyta - Families</vt:lpstr>
      <vt:lpstr>Family: Coniferaceae/Pinaceae</vt:lpstr>
      <vt:lpstr>Coniferaceae / Pinaceae</vt:lpstr>
      <vt:lpstr>Слайд 50</vt:lpstr>
      <vt:lpstr>Слайд 51</vt:lpstr>
      <vt:lpstr>Слайд 52</vt:lpstr>
      <vt:lpstr>Слайд 53</vt:lpstr>
      <vt:lpstr>Pinaceae - Reproduction</vt:lpstr>
      <vt:lpstr>Слайд 55</vt:lpstr>
      <vt:lpstr>Слайд 56</vt:lpstr>
      <vt:lpstr>Microgamete Development in Conifers</vt:lpstr>
      <vt:lpstr>Слайд 58</vt:lpstr>
      <vt:lpstr>Слайд 59</vt:lpstr>
      <vt:lpstr>Слайд 60</vt:lpstr>
      <vt:lpstr>Pinaceae – Reproduction</vt:lpstr>
      <vt:lpstr>Слайд 62</vt:lpstr>
      <vt:lpstr>Слайд 63</vt:lpstr>
      <vt:lpstr>Слайд 64</vt:lpstr>
      <vt:lpstr>Слайд 65</vt:lpstr>
      <vt:lpstr>Слайд 66</vt:lpstr>
      <vt:lpstr>Mature seed structure</vt:lpstr>
      <vt:lpstr>Pinaceae – Seed Adaptations</vt:lpstr>
      <vt:lpstr>Pinaceae – Seed Adaptations</vt:lpstr>
      <vt:lpstr>Pinaceae - Germination</vt:lpstr>
      <vt:lpstr>Pinaceae - Germination</vt:lpstr>
      <vt:lpstr>Слайд 72</vt:lpstr>
      <vt:lpstr>Coniferaceae / Pinaceae - Examples</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Gymnosperms</dc:title>
  <dc:creator>ADM</dc:creator>
  <cp:lastModifiedBy>ADM</cp:lastModifiedBy>
  <cp:revision>559</cp:revision>
  <dcterms:created xsi:type="dcterms:W3CDTF">2018-11-21T12:31:53Z</dcterms:created>
  <dcterms:modified xsi:type="dcterms:W3CDTF">2021-10-05T02:01:29Z</dcterms:modified>
</cp:coreProperties>
</file>